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65" r:id="rId3"/>
    <p:sldId id="266" r:id="rId4"/>
    <p:sldId id="267" r:id="rId5"/>
    <p:sldId id="258" r:id="rId6"/>
    <p:sldId id="269" r:id="rId7"/>
    <p:sldId id="268" r:id="rId8"/>
    <p:sldId id="270" r:id="rId9"/>
    <p:sldId id="256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1"/>
    <p:restoredTop sz="94901"/>
  </p:normalViewPr>
  <p:slideViewPr>
    <p:cSldViewPr snapToGrid="0" snapToObjects="1">
      <p:cViewPr>
        <p:scale>
          <a:sx n="146" d="100"/>
          <a:sy n="146" d="100"/>
        </p:scale>
        <p:origin x="-512" y="14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32D95-B68C-864E-B2BA-ADEA0EDC3506}" type="datetimeFigureOut">
              <a:rPr lang="en-US" smtClean="0"/>
              <a:t>12/9/21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E71C7-3613-3342-A5FB-EE682C268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32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71C7-3613-3342-A5FB-EE682C268A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45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71C7-3613-3342-A5FB-EE682C268A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69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71C7-3613-3342-A5FB-EE682C268A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65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71C7-3613-3342-A5FB-EE682C268A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9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E70B-5EAF-494B-9235-7DB4FA184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8432A-FC87-234C-B530-9BC5AC4EF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B695A-998B-F348-B66C-BDD4BEE31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40051-7A36-5D43-81AF-D899D0346021}" type="datetime1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1B4B0-44D9-414B-ACBA-07A9F378E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B5577-964A-6D49-9FFE-0C2453C8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29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3DE8-3E5A-3445-8913-DB4EAF41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AAEBD-027A-E54F-B8B8-956D09189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7A1FD-6E57-9448-9508-DACE18226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D3B93-8B52-274F-ADDB-7498F992CC31}" type="datetime1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5C8AB-FE26-294F-B4D2-A7FAF5919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4C0E4-D99E-4E43-95B8-0491A8F79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30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69215C-8AE6-B34D-9734-DD93276973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10041-02E2-604F-8BBA-4A4AD4ABE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61EE6-3B5C-2947-88F7-F80082325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2D072-46E9-E64B-AAF9-F075B2934294}" type="datetime1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1A636-3AD3-A840-8B88-4D38591A8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9803B-A770-744B-86FB-9E187301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6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02D2-47FD-EA4C-AF7E-B4403D6D1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80441-3F51-1F47-B4B8-8B2C9D599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0F909-7F20-2B46-9E7E-B20E9A75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56E9C-D48C-7E45-BC1F-FC92E67A7A2F}" type="datetime1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93DA-500E-374A-B1E2-49481D486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03C09-D1C2-704B-B08C-FDD1B757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29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89F62-0837-B448-8ACB-E02B00DBE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15FF8-7E89-2240-A209-97C1A6953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BAE21-6C01-684C-8222-8ED5C212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D20A-1830-3E43-AC17-ABBF8129E691}" type="datetime1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33DDA-39D4-924E-9160-A0E34180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B84A0-D264-CA46-AE2B-FD3E2260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4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54032-9217-064E-9AF6-5538782E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10131-CE28-1948-9E06-3CA76FF196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7951E-5135-9F4C-AE1B-0A92815BA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CEB9A-6BA8-CE42-8F17-EF0AF6617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F91A8-90B5-3E42-AF84-EDBF0C404CB7}" type="datetime1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4FAFF-0ADB-DD47-980A-CC965790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5480A-3325-DC47-851B-C554EE659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3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A07F-E4FA-0249-B691-87EDB883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F5B1F-2615-A44E-AFC2-AA586B2B2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7266D-7BD4-E54B-BABA-BB8C79E63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C2418-CFB6-0243-960F-D45F05570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D9460-48AB-CE41-A821-A0E5BA8207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D4134B-D926-A244-9734-2E2E53036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50F79-B560-8544-953A-1874CA214650}" type="datetime1">
              <a:rPr lang="en-US" smtClean="0"/>
              <a:t>12/9/21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9F766F-5E64-C840-B09E-7C934332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2E570B-57FE-824F-A360-FD405FFC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1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9A19-C3DE-D44C-81FF-C7D9795D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7224A-4A2E-634C-AD64-2421FFEC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B1A-32ED-E843-9087-948EAC26DACC}" type="datetime1">
              <a:rPr lang="en-US" smtClean="0"/>
              <a:t>12/9/21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FD3C5-826C-334D-98E3-489BC5A6F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F2807-0318-F542-84ED-74E3479EB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0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A9FAF6-F351-E341-9891-5011D4079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55D4-CD86-2E4A-B661-327BB77C0492}" type="datetime1">
              <a:rPr lang="en-US" smtClean="0"/>
              <a:t>12/9/21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97A66-46C1-E24D-B3DD-1B747948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DD99F-0A53-B741-B8DD-8CC582CCC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42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4926-D65B-2041-A640-C455ED14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012F1-5126-8B4C-9C93-DAC273B7F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DF7F0-517D-C94F-B651-95E32B16E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C86F4-AD44-194D-9699-D5A4763E8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31C93-171A-9C40-B5BF-0720A68D75FF}" type="datetime1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91052-F1B3-444C-A05E-5CFEDD3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01D0B-60A4-D244-9776-E67CEF4F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9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CCB8-BAEF-0447-B871-B3086C87F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3E5E0F-667F-9648-A51D-E364F432FC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E8654-8D6D-E644-A365-12D11E20D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E3594-A6D2-EE4F-9AC2-9F6131F23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FD0E0-FFC4-AC4E-90E8-8489B2F3B61A}" type="datetime1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674D1-4A94-E54D-9A88-C84CA4850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8CF79-4BA7-8F4B-A3BC-B834598D4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4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7EC7B8-1B22-A44A-AC4D-403CAF167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99267-2DD6-004C-9F1D-52E45719F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10DD1-42BE-E448-9311-1D02E8D977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D6940-5521-2343-8A11-D22DB6E4A0A3}" type="datetime1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727BC-26E5-A440-AAB2-07D0B8496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1F6DC-6102-F944-97AB-6B66BBD0A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0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microsoft.com/office/2007/relationships/hdphoto" Target="../media/hdphoto1.wdp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E01930-7E35-714A-9285-8C2DA2E676AD}"/>
              </a:ext>
            </a:extLst>
          </p:cNvPr>
          <p:cNvSpPr txBox="1"/>
          <p:nvPr/>
        </p:nvSpPr>
        <p:spPr>
          <a:xfrm>
            <a:off x="2194930" y="84402"/>
            <a:ext cx="78021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r>
              <a:rPr lang="en-US" sz="3600" baseline="30000" dirty="0">
                <a:latin typeface="Aharoni" panose="02010803020104030203" pitchFamily="2" charset="-79"/>
                <a:cs typeface="Aharoni" panose="02010803020104030203" pitchFamily="2" charset="-79"/>
              </a:rPr>
              <a:t>nd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Round of ML applied to </a:t>
            </a:r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HiRES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</a:p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	Energy Stability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1700C61-5273-1C42-BED0-EB43EE06C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48" y="2605451"/>
            <a:ext cx="9205067" cy="425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D3BC1F3-2092-584D-BD31-0F7BAA5207F6}"/>
              </a:ext>
            </a:extLst>
          </p:cNvPr>
          <p:cNvGrpSpPr/>
          <p:nvPr/>
        </p:nvGrpSpPr>
        <p:grpSpPr>
          <a:xfrm>
            <a:off x="5147725" y="1838728"/>
            <a:ext cx="1896545" cy="651109"/>
            <a:chOff x="5147727" y="1535160"/>
            <a:chExt cx="1896545" cy="6511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C91B4E-2127-B44D-9BA1-C6D2C3BC525A}"/>
                </a:ext>
              </a:extLst>
            </p:cNvPr>
            <p:cNvSpPr txBox="1"/>
            <p:nvPr/>
          </p:nvSpPr>
          <p:spPr>
            <a:xfrm>
              <a:off x="5147727" y="1535160"/>
              <a:ext cx="1896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ANTONIO GILARDI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7F9D70-21EB-6243-A1CB-E473A6B2E656}"/>
                </a:ext>
              </a:extLst>
            </p:cNvPr>
            <p:cNvSpPr txBox="1"/>
            <p:nvPr/>
          </p:nvSpPr>
          <p:spPr>
            <a:xfrm>
              <a:off x="5445821" y="1816937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09/12/2021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D5D3C-7DE6-4947-815B-A305D7D00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5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22DA1-EB23-AE41-94E2-1EFD033A0D05}"/>
              </a:ext>
            </a:extLst>
          </p:cNvPr>
          <p:cNvSpPr txBox="1"/>
          <p:nvPr/>
        </p:nvSpPr>
        <p:spPr>
          <a:xfrm>
            <a:off x="4350852" y="314000"/>
            <a:ext cx="2629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Conclusion </a:t>
            </a:r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5AA8C0E7-CE12-D347-BE4F-DE19D7D2B570}"/>
              </a:ext>
            </a:extLst>
          </p:cNvPr>
          <p:cNvGrpSpPr/>
          <p:nvPr/>
        </p:nvGrpSpPr>
        <p:grpSpPr>
          <a:xfrm>
            <a:off x="1393337" y="5545201"/>
            <a:ext cx="10798663" cy="1312799"/>
            <a:chOff x="1393337" y="5545201"/>
            <a:chExt cx="10798663" cy="1312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B814F1-8932-294D-89CF-E714DE04443D}"/>
                </a:ext>
              </a:extLst>
            </p:cNvPr>
            <p:cNvSpPr txBox="1"/>
            <p:nvPr/>
          </p:nvSpPr>
          <p:spPr>
            <a:xfrm>
              <a:off x="1393337" y="6066273"/>
              <a:ext cx="2940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 Cross validation the dataset:</a:t>
              </a:r>
            </a:p>
          </p:txBody>
        </p: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8B64DB2D-9ED9-594E-B8B4-53A2D009A8D2}"/>
                </a:ext>
              </a:extLst>
            </p:cNvPr>
            <p:cNvGrpSpPr/>
            <p:nvPr/>
          </p:nvGrpSpPr>
          <p:grpSpPr>
            <a:xfrm>
              <a:off x="4779121" y="5545201"/>
              <a:ext cx="7412879" cy="1312799"/>
              <a:chOff x="997462" y="5221404"/>
              <a:chExt cx="7412879" cy="1312799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B9BC7408-F83D-BC4C-9A68-F8134C4B979D}"/>
                  </a:ext>
                </a:extLst>
              </p:cNvPr>
              <p:cNvSpPr/>
              <p:nvPr/>
            </p:nvSpPr>
            <p:spPr>
              <a:xfrm>
                <a:off x="1035234" y="5637286"/>
                <a:ext cx="6869438" cy="40930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2" descr="Monogram Lower Case- T&amp;quot; iPad Case &amp;amp; Skin by DesignsByLeah | Redbubble">
                <a:extLst>
                  <a:ext uri="{FF2B5EF4-FFF2-40B4-BE49-F238E27FC236}">
                    <a16:creationId xmlns:a16="http://schemas.microsoft.com/office/drawing/2014/main" id="{5BFB298F-E444-2147-A86E-8709BDE378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798" y="5976139"/>
                <a:ext cx="429543" cy="5268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D210D027-07A1-D74F-9830-7DD10A940C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5234" y="6129218"/>
                <a:ext cx="7025076" cy="445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7437A21-B49A-2A42-B675-B3FE85CAB65B}"/>
                  </a:ext>
                </a:extLst>
              </p:cNvPr>
              <p:cNvGrpSpPr/>
              <p:nvPr/>
            </p:nvGrpSpPr>
            <p:grpSpPr>
              <a:xfrm>
                <a:off x="997462" y="5285178"/>
                <a:ext cx="1520452" cy="1242674"/>
                <a:chOff x="997462" y="5285178"/>
                <a:chExt cx="1520452" cy="1242674"/>
              </a:xfrm>
            </p:grpSpPr>
            <p:sp>
              <p:nvSpPr>
                <p:cNvPr id="92" name="Rounded Rectangle 91">
                  <a:extLst>
                    <a:ext uri="{FF2B5EF4-FFF2-40B4-BE49-F238E27FC236}">
                      <a16:creationId xmlns:a16="http://schemas.microsoft.com/office/drawing/2014/main" id="{3DE218BF-D07A-5642-92F6-2810ABD355A6}"/>
                    </a:ext>
                  </a:extLst>
                </p:cNvPr>
                <p:cNvSpPr/>
                <p:nvPr/>
              </p:nvSpPr>
              <p:spPr>
                <a:xfrm>
                  <a:off x="997462" y="5582415"/>
                  <a:ext cx="1520452" cy="602286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4385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41CB9231-C758-AC48-B5C3-A36C2F0149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5234" y="5858032"/>
                  <a:ext cx="1482679" cy="0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7E4C963E-8A87-ED4B-8DB0-CCE1D1D6FFED}"/>
                    </a:ext>
                  </a:extLst>
                </p:cNvPr>
                <p:cNvGrpSpPr/>
                <p:nvPr/>
              </p:nvGrpSpPr>
              <p:grpSpPr>
                <a:xfrm>
                  <a:off x="1301057" y="6158520"/>
                  <a:ext cx="963633" cy="369332"/>
                  <a:chOff x="3752998" y="4632928"/>
                  <a:chExt cx="963633" cy="369332"/>
                </a:xfrm>
              </p:grpSpPr>
              <p:pic>
                <p:nvPicPr>
                  <p:cNvPr id="96" name="Picture 2" descr="Calligraphy Alphabet Cursive N | Calligraphy alphabet, Calligraphy n, Fancy  cursive">
                    <a:extLst>
                      <a:ext uri="{FF2B5EF4-FFF2-40B4-BE49-F238E27FC236}">
                        <a16:creationId xmlns:a16="http://schemas.microsoft.com/office/drawing/2014/main" id="{2C79C8FF-1624-5C45-BC29-E43F6D3FC7C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52998" y="4680329"/>
                    <a:ext cx="286278" cy="28627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CC1734C9-7185-4846-BC71-479FB45B9CF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54884" y="4632928"/>
                        <a:ext cx="76174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≅</m:t>
                            </m:r>
                          </m:oMath>
                        </a14:m>
                        <a:r>
                          <a:rPr lang="en-US" dirty="0"/>
                          <a:t> 300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CC1734C9-7185-4846-BC71-479FB45B9CF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54884" y="4632928"/>
                        <a:ext cx="761747" cy="3693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t="-6667" r="-4918" b="-2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8A2F4E5-88AB-0441-A8C2-EC9EE60A3495}"/>
                    </a:ext>
                  </a:extLst>
                </p:cNvPr>
                <p:cNvSpPr txBox="1"/>
                <p:nvPr/>
              </p:nvSpPr>
              <p:spPr>
                <a:xfrm>
                  <a:off x="1285090" y="5285178"/>
                  <a:ext cx="945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/>
                      </a:solidFill>
                    </a:rPr>
                    <a:t>Training</a:t>
                  </a: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D63A800-CF43-D546-8381-3395557B166A}"/>
                  </a:ext>
                </a:extLst>
              </p:cNvPr>
              <p:cNvGrpSpPr/>
              <p:nvPr/>
            </p:nvGrpSpPr>
            <p:grpSpPr>
              <a:xfrm>
                <a:off x="2444219" y="5250706"/>
                <a:ext cx="963633" cy="1283497"/>
                <a:chOff x="2444219" y="5250706"/>
                <a:chExt cx="963633" cy="1283497"/>
              </a:xfrm>
            </p:grpSpPr>
            <p:sp>
              <p:nvSpPr>
                <p:cNvPr id="99" name="Rounded Rectangle 98">
                  <a:extLst>
                    <a:ext uri="{FF2B5EF4-FFF2-40B4-BE49-F238E27FC236}">
                      <a16:creationId xmlns:a16="http://schemas.microsoft.com/office/drawing/2014/main" id="{E874AD51-4341-BC4F-A116-732F0813C575}"/>
                    </a:ext>
                  </a:extLst>
                </p:cNvPr>
                <p:cNvSpPr/>
                <p:nvPr/>
              </p:nvSpPr>
              <p:spPr>
                <a:xfrm>
                  <a:off x="2533792" y="5562586"/>
                  <a:ext cx="761747" cy="602286"/>
                </a:xfrm>
                <a:prstGeom prst="roundRect">
                  <a:avLst/>
                </a:prstGeom>
                <a:solidFill>
                  <a:schemeClr val="accent1">
                    <a:lumMod val="75000"/>
                    <a:alpha val="4385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1674C359-D31B-8641-A5DD-20AF38363E91}"/>
                    </a:ext>
                  </a:extLst>
                </p:cNvPr>
                <p:cNvCxnSpPr>
                  <a:cxnSpLocks/>
                  <a:stCxn id="99" idx="1"/>
                </p:cNvCxnSpPr>
                <p:nvPr/>
              </p:nvCxnSpPr>
              <p:spPr>
                <a:xfrm flipV="1">
                  <a:off x="2533792" y="5858032"/>
                  <a:ext cx="761747" cy="5697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E18ED8B-3989-F740-A606-E7DE881873BF}"/>
                    </a:ext>
                  </a:extLst>
                </p:cNvPr>
                <p:cNvSpPr txBox="1"/>
                <p:nvPr/>
              </p:nvSpPr>
              <p:spPr>
                <a:xfrm>
                  <a:off x="2672155" y="5250706"/>
                  <a:ext cx="56291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002060"/>
                      </a:solidFill>
                    </a:rPr>
                    <a:t>Test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F810E0F2-814D-294A-8EBE-9EB872A551D3}"/>
                    </a:ext>
                  </a:extLst>
                </p:cNvPr>
                <p:cNvGrpSpPr/>
                <p:nvPr/>
              </p:nvGrpSpPr>
              <p:grpSpPr>
                <a:xfrm>
                  <a:off x="2444219" y="6164871"/>
                  <a:ext cx="963633" cy="369332"/>
                  <a:chOff x="1844684" y="4632928"/>
                  <a:chExt cx="963633" cy="369332"/>
                </a:xfrm>
              </p:grpSpPr>
              <p:pic>
                <p:nvPicPr>
                  <p:cNvPr id="103" name="Picture 2" descr="Calligraphy Alphabet Cursive N | Calligraphy alphabet, Calligraphy n, Fancy  cursive">
                    <a:extLst>
                      <a:ext uri="{FF2B5EF4-FFF2-40B4-BE49-F238E27FC236}">
                        <a16:creationId xmlns:a16="http://schemas.microsoft.com/office/drawing/2014/main" id="{6DDFC6A0-128F-8645-B44E-95B112256F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4684" y="4680329"/>
                    <a:ext cx="286278" cy="28627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4" name="TextBox 103">
                        <a:extLst>
                          <a:ext uri="{FF2B5EF4-FFF2-40B4-BE49-F238E27FC236}">
                            <a16:creationId xmlns:a16="http://schemas.microsoft.com/office/drawing/2014/main" id="{5CEC9BE6-58FE-974C-A7C2-1205CB69DB2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46570" y="4632928"/>
                        <a:ext cx="76174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≅</m:t>
                            </m:r>
                          </m:oMath>
                        </a14:m>
                        <a:r>
                          <a:rPr lang="en-US" dirty="0"/>
                          <a:t> 100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04" name="TextBox 103">
                        <a:extLst>
                          <a:ext uri="{FF2B5EF4-FFF2-40B4-BE49-F238E27FC236}">
                            <a16:creationId xmlns:a16="http://schemas.microsoft.com/office/drawing/2014/main" id="{5CEC9BE6-58FE-974C-A7C2-1205CB69DB2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46570" y="4632928"/>
                        <a:ext cx="761747" cy="369332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t="-6667" r="-6557" b="-2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9F94CB8E-8B69-A244-A454-79D4646ACA2A}"/>
                  </a:ext>
                </a:extLst>
              </p:cNvPr>
              <p:cNvGrpSpPr/>
              <p:nvPr/>
            </p:nvGrpSpPr>
            <p:grpSpPr>
              <a:xfrm>
                <a:off x="3308518" y="5260696"/>
                <a:ext cx="1520452" cy="1242674"/>
                <a:chOff x="997462" y="5285178"/>
                <a:chExt cx="1520452" cy="1242674"/>
              </a:xfrm>
            </p:grpSpPr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8A137870-F2FA-804E-9276-80AF32316B06}"/>
                    </a:ext>
                  </a:extLst>
                </p:cNvPr>
                <p:cNvSpPr/>
                <p:nvPr/>
              </p:nvSpPr>
              <p:spPr>
                <a:xfrm>
                  <a:off x="997462" y="5582415"/>
                  <a:ext cx="1520452" cy="602286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4385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00647019-96EE-8E4E-ADA9-6ADD9E248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5234" y="5858032"/>
                  <a:ext cx="1482679" cy="0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AC76DE3B-F514-1543-9FEB-9FF3196BFB1C}"/>
                    </a:ext>
                  </a:extLst>
                </p:cNvPr>
                <p:cNvGrpSpPr/>
                <p:nvPr/>
              </p:nvGrpSpPr>
              <p:grpSpPr>
                <a:xfrm>
                  <a:off x="1301057" y="6158520"/>
                  <a:ext cx="963633" cy="369332"/>
                  <a:chOff x="3752998" y="4632928"/>
                  <a:chExt cx="963633" cy="369332"/>
                </a:xfrm>
              </p:grpSpPr>
              <p:pic>
                <p:nvPicPr>
                  <p:cNvPr id="110" name="Picture 2" descr="Calligraphy Alphabet Cursive N | Calligraphy alphabet, Calligraphy n, Fancy  cursive">
                    <a:extLst>
                      <a:ext uri="{FF2B5EF4-FFF2-40B4-BE49-F238E27FC236}">
                        <a16:creationId xmlns:a16="http://schemas.microsoft.com/office/drawing/2014/main" id="{4076D6F0-ACC5-B440-98B2-7D8BEA516F5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52998" y="4680329"/>
                    <a:ext cx="286278" cy="28627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6747F30F-4F68-AA4F-A2F7-E9016A0F15E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54884" y="4632928"/>
                        <a:ext cx="76174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≅</m:t>
                            </m:r>
                          </m:oMath>
                        </a14:m>
                        <a:r>
                          <a:rPr lang="en-US" dirty="0"/>
                          <a:t> 300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6747F30F-4F68-AA4F-A2F7-E9016A0F15E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54884" y="4632928"/>
                        <a:ext cx="761747" cy="3693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t="-6667" r="-4918" b="-2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45BBB4F-F226-4746-9837-7E38E2BB9F8E}"/>
                    </a:ext>
                  </a:extLst>
                </p:cNvPr>
                <p:cNvSpPr txBox="1"/>
                <p:nvPr/>
              </p:nvSpPr>
              <p:spPr>
                <a:xfrm>
                  <a:off x="1285090" y="5285178"/>
                  <a:ext cx="945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/>
                      </a:solidFill>
                    </a:rPr>
                    <a:t>Training</a:t>
                  </a:r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B963335-37C2-D54F-A8C1-851D84A04CED}"/>
                  </a:ext>
                </a:extLst>
              </p:cNvPr>
              <p:cNvGrpSpPr/>
              <p:nvPr/>
            </p:nvGrpSpPr>
            <p:grpSpPr>
              <a:xfrm>
                <a:off x="4755275" y="5226224"/>
                <a:ext cx="963633" cy="1283497"/>
                <a:chOff x="2444219" y="5250706"/>
                <a:chExt cx="963633" cy="1283497"/>
              </a:xfrm>
            </p:grpSpPr>
            <p:sp>
              <p:nvSpPr>
                <p:cNvPr id="113" name="Rounded Rectangle 112">
                  <a:extLst>
                    <a:ext uri="{FF2B5EF4-FFF2-40B4-BE49-F238E27FC236}">
                      <a16:creationId xmlns:a16="http://schemas.microsoft.com/office/drawing/2014/main" id="{7E3DC313-F341-AF40-B20A-E842E772F351}"/>
                    </a:ext>
                  </a:extLst>
                </p:cNvPr>
                <p:cNvSpPr/>
                <p:nvPr/>
              </p:nvSpPr>
              <p:spPr>
                <a:xfrm>
                  <a:off x="2533792" y="5562586"/>
                  <a:ext cx="761747" cy="602286"/>
                </a:xfrm>
                <a:prstGeom prst="roundRect">
                  <a:avLst/>
                </a:prstGeom>
                <a:solidFill>
                  <a:schemeClr val="accent1">
                    <a:lumMod val="75000"/>
                    <a:alpha val="4385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62FEE0B1-5B74-0744-8009-AB9E3236EC9E}"/>
                    </a:ext>
                  </a:extLst>
                </p:cNvPr>
                <p:cNvCxnSpPr>
                  <a:cxnSpLocks/>
                  <a:stCxn id="113" idx="1"/>
                </p:cNvCxnSpPr>
                <p:nvPr/>
              </p:nvCxnSpPr>
              <p:spPr>
                <a:xfrm flipV="1">
                  <a:off x="2533792" y="5858032"/>
                  <a:ext cx="761747" cy="5697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D676558-CB3B-A943-99E6-A6CECF6D8564}"/>
                    </a:ext>
                  </a:extLst>
                </p:cNvPr>
                <p:cNvSpPr txBox="1"/>
                <p:nvPr/>
              </p:nvSpPr>
              <p:spPr>
                <a:xfrm>
                  <a:off x="2672155" y="5250706"/>
                  <a:ext cx="56291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002060"/>
                      </a:solidFill>
                    </a:rPr>
                    <a:t>Test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2A38F2A8-BB60-AE41-A685-98A125894784}"/>
                    </a:ext>
                  </a:extLst>
                </p:cNvPr>
                <p:cNvGrpSpPr/>
                <p:nvPr/>
              </p:nvGrpSpPr>
              <p:grpSpPr>
                <a:xfrm>
                  <a:off x="2444219" y="6164871"/>
                  <a:ext cx="963633" cy="369332"/>
                  <a:chOff x="1844684" y="4632928"/>
                  <a:chExt cx="963633" cy="369332"/>
                </a:xfrm>
              </p:grpSpPr>
              <p:pic>
                <p:nvPicPr>
                  <p:cNvPr id="117" name="Picture 2" descr="Calligraphy Alphabet Cursive N | Calligraphy alphabet, Calligraphy n, Fancy  cursive">
                    <a:extLst>
                      <a:ext uri="{FF2B5EF4-FFF2-40B4-BE49-F238E27FC236}">
                        <a16:creationId xmlns:a16="http://schemas.microsoft.com/office/drawing/2014/main" id="{98F8F54B-1E4C-EA4F-8F1A-4695DA256D9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4684" y="4680329"/>
                    <a:ext cx="286278" cy="28627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8" name="TextBox 117">
                        <a:extLst>
                          <a:ext uri="{FF2B5EF4-FFF2-40B4-BE49-F238E27FC236}">
                            <a16:creationId xmlns:a16="http://schemas.microsoft.com/office/drawing/2014/main" id="{2212520A-F170-DE4D-A176-F168E8D65DE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46570" y="4632928"/>
                        <a:ext cx="76174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≅</m:t>
                            </m:r>
                          </m:oMath>
                        </a14:m>
                        <a:r>
                          <a:rPr lang="en-US" dirty="0"/>
                          <a:t> 100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18" name="TextBox 117">
                        <a:extLst>
                          <a:ext uri="{FF2B5EF4-FFF2-40B4-BE49-F238E27FC236}">
                            <a16:creationId xmlns:a16="http://schemas.microsoft.com/office/drawing/2014/main" id="{2212520A-F170-DE4D-A176-F168E8D65DE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46570" y="4632928"/>
                        <a:ext cx="761747" cy="36933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t="-6452" r="-6667" b="-225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FEF7147B-3C79-334A-9A20-723D754221C6}"/>
                  </a:ext>
                </a:extLst>
              </p:cNvPr>
              <p:cNvGrpSpPr/>
              <p:nvPr/>
            </p:nvGrpSpPr>
            <p:grpSpPr>
              <a:xfrm>
                <a:off x="5606595" y="5255876"/>
                <a:ext cx="1520452" cy="1242674"/>
                <a:chOff x="997462" y="5285178"/>
                <a:chExt cx="1520452" cy="1242674"/>
              </a:xfrm>
            </p:grpSpPr>
            <p:sp>
              <p:nvSpPr>
                <p:cNvPr id="120" name="Rounded Rectangle 119">
                  <a:extLst>
                    <a:ext uri="{FF2B5EF4-FFF2-40B4-BE49-F238E27FC236}">
                      <a16:creationId xmlns:a16="http://schemas.microsoft.com/office/drawing/2014/main" id="{91D049FA-1DD0-1044-BA82-0EB12F95339C}"/>
                    </a:ext>
                  </a:extLst>
                </p:cNvPr>
                <p:cNvSpPr/>
                <p:nvPr/>
              </p:nvSpPr>
              <p:spPr>
                <a:xfrm>
                  <a:off x="997462" y="5582415"/>
                  <a:ext cx="1520452" cy="602286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4385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483605FA-8CF1-FB40-97CA-F5D5F522D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5234" y="5858032"/>
                  <a:ext cx="1482679" cy="0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C53D08A6-5706-A34A-8CDA-4F7D652E17AF}"/>
                    </a:ext>
                  </a:extLst>
                </p:cNvPr>
                <p:cNvGrpSpPr/>
                <p:nvPr/>
              </p:nvGrpSpPr>
              <p:grpSpPr>
                <a:xfrm>
                  <a:off x="1301057" y="6158520"/>
                  <a:ext cx="963633" cy="369332"/>
                  <a:chOff x="3752998" y="4632928"/>
                  <a:chExt cx="963633" cy="369332"/>
                </a:xfrm>
              </p:grpSpPr>
              <p:pic>
                <p:nvPicPr>
                  <p:cNvPr id="124" name="Picture 2" descr="Calligraphy Alphabet Cursive N | Calligraphy alphabet, Calligraphy n, Fancy  cursive">
                    <a:extLst>
                      <a:ext uri="{FF2B5EF4-FFF2-40B4-BE49-F238E27FC236}">
                        <a16:creationId xmlns:a16="http://schemas.microsoft.com/office/drawing/2014/main" id="{C6AD3F4C-D0B8-344B-959F-95533FBA29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52998" y="4680329"/>
                    <a:ext cx="286278" cy="28627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5" name="TextBox 124">
                        <a:extLst>
                          <a:ext uri="{FF2B5EF4-FFF2-40B4-BE49-F238E27FC236}">
                            <a16:creationId xmlns:a16="http://schemas.microsoft.com/office/drawing/2014/main" id="{64FF3F0A-E5A1-D146-85BA-F3FA2C58928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54884" y="4632928"/>
                        <a:ext cx="76174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≅</m:t>
                            </m:r>
                          </m:oMath>
                        </a14:m>
                        <a:r>
                          <a:rPr lang="en-US" dirty="0"/>
                          <a:t> 300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25" name="TextBox 124">
                        <a:extLst>
                          <a:ext uri="{FF2B5EF4-FFF2-40B4-BE49-F238E27FC236}">
                            <a16:creationId xmlns:a16="http://schemas.microsoft.com/office/drawing/2014/main" id="{64FF3F0A-E5A1-D146-85BA-F3FA2C58928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54884" y="4632928"/>
                        <a:ext cx="761747" cy="369332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t="-10000" r="-4918" b="-2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B00ECF3E-76FC-2847-96DC-48F3B4E89443}"/>
                    </a:ext>
                  </a:extLst>
                </p:cNvPr>
                <p:cNvSpPr txBox="1"/>
                <p:nvPr/>
              </p:nvSpPr>
              <p:spPr>
                <a:xfrm>
                  <a:off x="1285090" y="5285178"/>
                  <a:ext cx="945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/>
                      </a:solidFill>
                    </a:rPr>
                    <a:t>Training</a:t>
                  </a: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5CEB598A-A43C-6F44-89BF-852288A5BDFD}"/>
                  </a:ext>
                </a:extLst>
              </p:cNvPr>
              <p:cNvGrpSpPr/>
              <p:nvPr/>
            </p:nvGrpSpPr>
            <p:grpSpPr>
              <a:xfrm>
                <a:off x="7053352" y="5221404"/>
                <a:ext cx="963633" cy="1283497"/>
                <a:chOff x="2444219" y="5250706"/>
                <a:chExt cx="963633" cy="1283497"/>
              </a:xfrm>
            </p:grpSpPr>
            <p:sp>
              <p:nvSpPr>
                <p:cNvPr id="127" name="Rounded Rectangle 126">
                  <a:extLst>
                    <a:ext uri="{FF2B5EF4-FFF2-40B4-BE49-F238E27FC236}">
                      <a16:creationId xmlns:a16="http://schemas.microsoft.com/office/drawing/2014/main" id="{2A089A47-5CD0-7344-AFF5-8F083A3E5160}"/>
                    </a:ext>
                  </a:extLst>
                </p:cNvPr>
                <p:cNvSpPr/>
                <p:nvPr/>
              </p:nvSpPr>
              <p:spPr>
                <a:xfrm>
                  <a:off x="2533792" y="5562586"/>
                  <a:ext cx="761747" cy="602286"/>
                </a:xfrm>
                <a:prstGeom prst="roundRect">
                  <a:avLst/>
                </a:prstGeom>
                <a:solidFill>
                  <a:schemeClr val="accent1">
                    <a:lumMod val="75000"/>
                    <a:alpha val="4385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5F81608B-1DD2-7145-A50A-A7E6FD76767F}"/>
                    </a:ext>
                  </a:extLst>
                </p:cNvPr>
                <p:cNvCxnSpPr>
                  <a:cxnSpLocks/>
                  <a:stCxn id="127" idx="1"/>
                </p:cNvCxnSpPr>
                <p:nvPr/>
              </p:nvCxnSpPr>
              <p:spPr>
                <a:xfrm flipV="1">
                  <a:off x="2533792" y="5858032"/>
                  <a:ext cx="761747" cy="5697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A69AD9A9-0B13-2349-AA4C-B86E9431839C}"/>
                    </a:ext>
                  </a:extLst>
                </p:cNvPr>
                <p:cNvSpPr txBox="1"/>
                <p:nvPr/>
              </p:nvSpPr>
              <p:spPr>
                <a:xfrm>
                  <a:off x="2672155" y="5250706"/>
                  <a:ext cx="56291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002060"/>
                      </a:solidFill>
                    </a:rPr>
                    <a:t>Test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8594B5DC-4A4B-2147-B4C3-23E28C4B8952}"/>
                    </a:ext>
                  </a:extLst>
                </p:cNvPr>
                <p:cNvGrpSpPr/>
                <p:nvPr/>
              </p:nvGrpSpPr>
              <p:grpSpPr>
                <a:xfrm>
                  <a:off x="2444219" y="6164871"/>
                  <a:ext cx="963633" cy="369332"/>
                  <a:chOff x="1844684" y="4632928"/>
                  <a:chExt cx="963633" cy="369332"/>
                </a:xfrm>
              </p:grpSpPr>
              <p:pic>
                <p:nvPicPr>
                  <p:cNvPr id="131" name="Picture 2" descr="Calligraphy Alphabet Cursive N | Calligraphy alphabet, Calligraphy n, Fancy  cursive">
                    <a:extLst>
                      <a:ext uri="{FF2B5EF4-FFF2-40B4-BE49-F238E27FC236}">
                        <a16:creationId xmlns:a16="http://schemas.microsoft.com/office/drawing/2014/main" id="{A00601A8-2341-B04F-977A-8ADE428842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4684" y="4680329"/>
                    <a:ext cx="286278" cy="28627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2" name="TextBox 131">
                        <a:extLst>
                          <a:ext uri="{FF2B5EF4-FFF2-40B4-BE49-F238E27FC236}">
                            <a16:creationId xmlns:a16="http://schemas.microsoft.com/office/drawing/2014/main" id="{0A17631E-8E4D-1142-BCFC-5C8A1581A1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46570" y="4632928"/>
                        <a:ext cx="76174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≅</m:t>
                            </m:r>
                          </m:oMath>
                        </a14:m>
                        <a:r>
                          <a:rPr lang="en-US" dirty="0"/>
                          <a:t> 100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32" name="TextBox 131">
                        <a:extLst>
                          <a:ext uri="{FF2B5EF4-FFF2-40B4-BE49-F238E27FC236}">
                            <a16:creationId xmlns:a16="http://schemas.microsoft.com/office/drawing/2014/main" id="{0A17631E-8E4D-1142-BCFC-5C8A1581A1F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46570" y="4632928"/>
                        <a:ext cx="761747" cy="369332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t="-6667" r="-6667" b="-2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4ABD473D-0CCE-464A-8628-913EFFF6AC5F}"/>
              </a:ext>
            </a:extLst>
          </p:cNvPr>
          <p:cNvGrpSpPr/>
          <p:nvPr/>
        </p:nvGrpSpPr>
        <p:grpSpPr>
          <a:xfrm>
            <a:off x="3215087" y="4327759"/>
            <a:ext cx="8844392" cy="1283497"/>
            <a:chOff x="3215087" y="4327759"/>
            <a:chExt cx="8844392" cy="128349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AD713E1-464C-E844-8692-3AFB2611E095}"/>
                </a:ext>
              </a:extLst>
            </p:cNvPr>
            <p:cNvGrpSpPr/>
            <p:nvPr/>
          </p:nvGrpSpPr>
          <p:grpSpPr>
            <a:xfrm>
              <a:off x="4779121" y="4327759"/>
              <a:ext cx="7280358" cy="1283497"/>
              <a:chOff x="3738032" y="4621545"/>
              <a:chExt cx="7280358" cy="1283497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97F00CC-2366-CB41-9BD3-36BA191A9A84}"/>
                  </a:ext>
                </a:extLst>
              </p:cNvPr>
              <p:cNvSpPr/>
              <p:nvPr/>
            </p:nvSpPr>
            <p:spPr>
              <a:xfrm>
                <a:off x="3775805" y="5008125"/>
                <a:ext cx="6775269" cy="40930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2" descr="Monogram Lower Case- T&amp;quot; iPad Case &amp;amp; Skin by DesignsByLeah | Redbubble">
                <a:extLst>
                  <a:ext uri="{FF2B5EF4-FFF2-40B4-BE49-F238E27FC236}">
                    <a16:creationId xmlns:a16="http://schemas.microsoft.com/office/drawing/2014/main" id="{8855B42B-980D-4547-B378-95D74BE22A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88847" y="5346978"/>
                <a:ext cx="429543" cy="5268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707922E-BB8D-C34C-B896-82BB899F65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5805" y="5504514"/>
                <a:ext cx="697556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7F6BE90-A63F-E24E-B03F-40E2FB5F0A99}"/>
                  </a:ext>
                </a:extLst>
              </p:cNvPr>
              <p:cNvSpPr/>
              <p:nvPr/>
            </p:nvSpPr>
            <p:spPr>
              <a:xfrm>
                <a:off x="3738032" y="4953254"/>
                <a:ext cx="5339707" cy="602286"/>
              </a:xfrm>
              <a:prstGeom prst="roundRect">
                <a:avLst/>
              </a:prstGeom>
              <a:solidFill>
                <a:schemeClr val="bg1">
                  <a:lumMod val="50000"/>
                  <a:alpha val="4385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9D5C93A-6557-D945-8DE4-9F461C1D0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5805" y="5228871"/>
                <a:ext cx="5301934" cy="0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93D0FC3-4B99-EE4E-A67E-B3CA0142E870}"/>
                  </a:ext>
                </a:extLst>
              </p:cNvPr>
              <p:cNvGrpSpPr/>
              <p:nvPr/>
            </p:nvGrpSpPr>
            <p:grpSpPr>
              <a:xfrm>
                <a:off x="6241490" y="5529359"/>
                <a:ext cx="1080653" cy="369332"/>
                <a:chOff x="5952860" y="4632928"/>
                <a:chExt cx="1080653" cy="369332"/>
              </a:xfrm>
            </p:grpSpPr>
            <p:pic>
              <p:nvPicPr>
                <p:cNvPr id="18" name="Picture 2" descr="Calligraphy Alphabet Cursive N | Calligraphy alphabet, Calligraphy n, Fancy  cursive">
                  <a:extLst>
                    <a:ext uri="{FF2B5EF4-FFF2-40B4-BE49-F238E27FC236}">
                      <a16:creationId xmlns:a16="http://schemas.microsoft.com/office/drawing/2014/main" id="{C1442F41-6E96-8C40-B042-FBAC4FE0C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52860" y="4680329"/>
                  <a:ext cx="286278" cy="2862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ECB84775-E632-824B-9423-B08061E14D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4746" y="4632928"/>
                      <a:ext cx="8787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≅</m:t>
                          </m:r>
                        </m:oMath>
                      </a14:m>
                      <a:r>
                        <a:rPr lang="en-US" dirty="0"/>
                        <a:t> 1000</a:t>
                      </a:r>
                    </a:p>
                  </p:txBody>
                </p:sp>
              </mc:Choice>
              <mc:Fallback xmlns=""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ECB84775-E632-824B-9423-B08061E14D3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4746" y="4632928"/>
                      <a:ext cx="87876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10000" r="-4286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A18FFB-0D38-FB40-9F6D-5C53BCC63B9B}"/>
                  </a:ext>
                </a:extLst>
              </p:cNvPr>
              <p:cNvSpPr txBox="1"/>
              <p:nvPr/>
            </p:nvSpPr>
            <p:spPr>
              <a:xfrm>
                <a:off x="5912031" y="4638793"/>
                <a:ext cx="9451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Training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067112D-F3DB-004E-A943-9FD7D02F25AD}"/>
                  </a:ext>
                </a:extLst>
              </p:cNvPr>
              <p:cNvSpPr/>
              <p:nvPr/>
            </p:nvSpPr>
            <p:spPr>
              <a:xfrm>
                <a:off x="9077739" y="4933425"/>
                <a:ext cx="1511108" cy="602286"/>
              </a:xfrm>
              <a:prstGeom prst="roundRect">
                <a:avLst/>
              </a:prstGeom>
              <a:solidFill>
                <a:schemeClr val="accent1">
                  <a:lumMod val="75000"/>
                  <a:alpha val="4385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B163B3BD-D768-EA47-AD0F-D475693D07A5}"/>
                  </a:ext>
                </a:extLst>
              </p:cNvPr>
              <p:cNvCxnSpPr>
                <a:cxnSpLocks/>
                <a:stCxn id="29" idx="1"/>
              </p:cNvCxnSpPr>
              <p:nvPr/>
            </p:nvCxnSpPr>
            <p:spPr>
              <a:xfrm flipV="1">
                <a:off x="9077739" y="5228872"/>
                <a:ext cx="1511108" cy="5696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1006B27-F7C8-4745-87D9-9F1FF09B258F}"/>
                  </a:ext>
                </a:extLst>
              </p:cNvPr>
              <p:cNvSpPr txBox="1"/>
              <p:nvPr/>
            </p:nvSpPr>
            <p:spPr>
              <a:xfrm>
                <a:off x="9520902" y="4621545"/>
                <a:ext cx="5629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2060"/>
                    </a:solidFill>
                  </a:rPr>
                  <a:t>Test</a:t>
                </a:r>
              </a:p>
              <a:p>
                <a:endParaRPr lang="en-US" dirty="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9F0E096-A003-3F43-8D0B-1D1429CD395A}"/>
                  </a:ext>
                </a:extLst>
              </p:cNvPr>
              <p:cNvGrpSpPr/>
              <p:nvPr/>
            </p:nvGrpSpPr>
            <p:grpSpPr>
              <a:xfrm>
                <a:off x="9292966" y="5535710"/>
                <a:ext cx="963633" cy="369332"/>
                <a:chOff x="5952860" y="4632928"/>
                <a:chExt cx="963633" cy="369332"/>
              </a:xfrm>
            </p:grpSpPr>
            <p:pic>
              <p:nvPicPr>
                <p:cNvPr id="34" name="Picture 2" descr="Calligraphy Alphabet Cursive N | Calligraphy alphabet, Calligraphy n, Fancy  cursive">
                  <a:extLst>
                    <a:ext uri="{FF2B5EF4-FFF2-40B4-BE49-F238E27FC236}">
                      <a16:creationId xmlns:a16="http://schemas.microsoft.com/office/drawing/2014/main" id="{6FBFEFA3-BC63-9D4F-B04C-5E820FBE0D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52860" y="4680329"/>
                  <a:ext cx="286278" cy="2862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2C74A7F4-0C06-EB40-8521-C021CCDEB4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4746" y="4632928"/>
                      <a:ext cx="76174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≅</m:t>
                          </m:r>
                        </m:oMath>
                      </a14:m>
                      <a:r>
                        <a:rPr lang="en-US" dirty="0"/>
                        <a:t> 300</a:t>
                      </a:r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2C74A7F4-0C06-EB40-8521-C021CCDEB4E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4746" y="4632928"/>
                      <a:ext cx="761747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t="-6667" r="-6557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04B183B0-E34E-D44E-98E7-53CC6C519286}"/>
                </a:ext>
              </a:extLst>
            </p:cNvPr>
            <p:cNvSpPr txBox="1"/>
            <p:nvPr/>
          </p:nvSpPr>
          <p:spPr>
            <a:xfrm>
              <a:off x="3215087" y="4754310"/>
              <a:ext cx="1118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Currently:</a:t>
              </a:r>
            </a:p>
          </p:txBody>
        </p:sp>
      </p:grp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B8C19BFD-6685-F24A-BF64-1470F5452931}"/>
              </a:ext>
            </a:extLst>
          </p:cNvPr>
          <p:cNvSpPr/>
          <p:nvPr/>
        </p:nvSpPr>
        <p:spPr>
          <a:xfrm>
            <a:off x="4490062" y="2687824"/>
            <a:ext cx="2581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Next Steps</a:t>
            </a:r>
            <a:endParaRPr lang="en-US" sz="3600" dirty="0"/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80550105-D74F-B34D-B799-FDF8178B3613}"/>
              </a:ext>
            </a:extLst>
          </p:cNvPr>
          <p:cNvSpPr txBox="1"/>
          <p:nvPr/>
        </p:nvSpPr>
        <p:spPr>
          <a:xfrm>
            <a:off x="218615" y="931107"/>
            <a:ext cx="115606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much difference in terms of results using the time shift or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much difference using only the parameters with highest correlations (RF </a:t>
            </a:r>
            <a:r>
              <a:rPr lang="en-US" dirty="0" err="1"/>
              <a:t>Phs</a:t>
            </a:r>
            <a:r>
              <a:rPr lang="en-US" dirty="0"/>
              <a:t>, RF AMP, Laser Amp, </a:t>
            </a:r>
            <a:r>
              <a:rPr lang="en-US" dirty="0" err="1"/>
              <a:t>PhaseDifference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working in close loop the correlations tend to zero (probably the reason of the really </a:t>
            </a:r>
            <a:r>
              <a:rPr lang="en-US"/>
              <a:t>bad performance). </a:t>
            </a:r>
            <a:r>
              <a:rPr lang="en-US" dirty="0"/>
              <a:t>However some interesting information can be obtained from the previous centroid.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EC8DEF82-4AAE-2144-A7D7-7E7E4F98A43A}"/>
              </a:ext>
            </a:extLst>
          </p:cNvPr>
          <p:cNvSpPr txBox="1"/>
          <p:nvPr/>
        </p:nvSpPr>
        <p:spPr>
          <a:xfrm>
            <a:off x="218615" y="3374032"/>
            <a:ext cx="6329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to decide/identify a way to assess the centroid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Decide if apply or not the time 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Cross validation: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0657A-51C4-594E-A9CA-330C6050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00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7CF19F-0ACE-384B-A80D-64E25FEADBF1}"/>
              </a:ext>
            </a:extLst>
          </p:cNvPr>
          <p:cNvSpPr txBox="1"/>
          <p:nvPr/>
        </p:nvSpPr>
        <p:spPr>
          <a:xfrm>
            <a:off x="4523293" y="249547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Laser question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165F04-85BB-F743-A045-768E86054D62}"/>
              </a:ext>
            </a:extLst>
          </p:cNvPr>
          <p:cNvGrpSpPr/>
          <p:nvPr/>
        </p:nvGrpSpPr>
        <p:grpSpPr>
          <a:xfrm>
            <a:off x="-30775" y="793476"/>
            <a:ext cx="5747548" cy="2851535"/>
            <a:chOff x="415751" y="2509284"/>
            <a:chExt cx="5747548" cy="28515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52CEAA-8FED-594E-A70B-8A44629BC7E1}"/>
                </a:ext>
              </a:extLst>
            </p:cNvPr>
            <p:cNvSpPr txBox="1"/>
            <p:nvPr/>
          </p:nvSpPr>
          <p:spPr>
            <a:xfrm>
              <a:off x="818707" y="2509284"/>
              <a:ext cx="1609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Structure:</a:t>
              </a:r>
            </a:p>
            <a:p>
              <a:r>
                <a:rPr lang="en-US" dirty="0"/>
                <a:t> -  FileName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0E868D-9B0F-4747-BDBF-84CAC5773020}"/>
                </a:ext>
              </a:extLst>
            </p:cNvPr>
            <p:cNvSpPr txBox="1"/>
            <p:nvPr/>
          </p:nvSpPr>
          <p:spPr>
            <a:xfrm>
              <a:off x="1487544" y="3155615"/>
              <a:ext cx="24872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 FileName.ucam1</a:t>
              </a:r>
            </a:p>
            <a:p>
              <a:r>
                <a:rPr lang="en-US" dirty="0"/>
                <a:t>- FileName.rf</a:t>
              </a:r>
            </a:p>
            <a:p>
              <a:pPr marL="285750" indent="-285750">
                <a:buFontTx/>
                <a:buChar char="-"/>
              </a:pP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8FBB07-A737-334C-B63E-80F6CBA89B35}"/>
                </a:ext>
              </a:extLst>
            </p:cNvPr>
            <p:cNvSpPr txBox="1"/>
            <p:nvPr/>
          </p:nvSpPr>
          <p:spPr>
            <a:xfrm>
              <a:off x="2428506" y="3801946"/>
              <a:ext cx="22468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 FileName.ucam1.dat</a:t>
              </a:r>
            </a:p>
            <a:p>
              <a:r>
                <a:rPr lang="en-US" dirty="0"/>
                <a:t>- FileName.rf.dat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5E54FE-AE81-8244-B846-5E3EC8889B7F}"/>
                </a:ext>
              </a:extLst>
            </p:cNvPr>
            <p:cNvSpPr txBox="1"/>
            <p:nvPr/>
          </p:nvSpPr>
          <p:spPr>
            <a:xfrm>
              <a:off x="3450890" y="4437489"/>
              <a:ext cx="27124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 FileName.ucam1.dat.post</a:t>
              </a:r>
            </a:p>
            <a:p>
              <a:r>
                <a:rPr lang="en-US" dirty="0"/>
                <a:t>- FileName.rf.dat.post</a:t>
              </a:r>
            </a:p>
            <a:p>
              <a:endParaRPr lang="en-US" dirty="0"/>
            </a:p>
          </p:txBody>
        </p:sp>
        <p:pic>
          <p:nvPicPr>
            <p:cNvPr id="14" name="Picture 2" descr="Actually) Free Transparent Arrow PNG Images You Can Use Anywhere">
              <a:extLst>
                <a:ext uri="{FF2B5EF4-FFF2-40B4-BE49-F238E27FC236}">
                  <a16:creationId xmlns:a16="http://schemas.microsoft.com/office/drawing/2014/main" id="{A963A006-BAEF-A143-8BF8-D68AECAEF6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85267" flipV="1">
              <a:off x="918368" y="2644175"/>
              <a:ext cx="469517" cy="1474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Actually) Free Transparent Arrow PNG Images You Can Use Anywhere">
              <a:extLst>
                <a:ext uri="{FF2B5EF4-FFF2-40B4-BE49-F238E27FC236}">
                  <a16:creationId xmlns:a16="http://schemas.microsoft.com/office/drawing/2014/main" id="{382BEC10-0E7A-1244-B139-B5DAB1354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85267" flipV="1">
              <a:off x="1827731" y="3307748"/>
              <a:ext cx="469517" cy="1474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13D36BB-E11E-6D46-BE94-9072A90865F1}"/>
                </a:ext>
              </a:extLst>
            </p:cNvPr>
            <p:cNvSpPr/>
            <p:nvPr/>
          </p:nvSpPr>
          <p:spPr>
            <a:xfrm>
              <a:off x="818707" y="2832449"/>
              <a:ext cx="5344592" cy="195390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95FC20-3F80-E345-8B42-3912E6AE60E2}"/>
                </a:ext>
              </a:extLst>
            </p:cNvPr>
            <p:cNvSpPr txBox="1"/>
            <p:nvPr/>
          </p:nvSpPr>
          <p:spPr>
            <a:xfrm>
              <a:off x="4777463" y="2850342"/>
              <a:ext cx="13356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92D050"/>
                  </a:solidFill>
                </a:rPr>
                <a:t>Loss-Less</a:t>
              </a:r>
            </a:p>
          </p:txBody>
        </p:sp>
        <p:pic>
          <p:nvPicPr>
            <p:cNvPr id="21" name="Picture 2" descr="Actually) Free Transparent Arrow PNG Images You Can Use Anywhere">
              <a:extLst>
                <a:ext uri="{FF2B5EF4-FFF2-40B4-BE49-F238E27FC236}">
                  <a16:creationId xmlns:a16="http://schemas.microsoft.com/office/drawing/2014/main" id="{4A89596E-9AEB-794B-83CC-93E368005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85267" flipV="1">
              <a:off x="2858217" y="3954078"/>
              <a:ext cx="469517" cy="1474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CB0023-FB6C-AD40-B27A-E4BBD91DE237}"/>
              </a:ext>
            </a:extLst>
          </p:cNvPr>
          <p:cNvGrpSpPr/>
          <p:nvPr/>
        </p:nvGrpSpPr>
        <p:grpSpPr>
          <a:xfrm>
            <a:off x="6731611" y="829458"/>
            <a:ext cx="5010291" cy="2054920"/>
            <a:chOff x="6602037" y="2235845"/>
            <a:chExt cx="5010291" cy="20549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4FA235-4168-E649-B574-9661158B57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8068"/>
            <a:stretch/>
          </p:blipFill>
          <p:spPr>
            <a:xfrm>
              <a:off x="6602037" y="2588234"/>
              <a:ext cx="2730500" cy="16828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F10482-BD83-714E-905B-937346A0E79E}"/>
                </a:ext>
              </a:extLst>
            </p:cNvPr>
            <p:cNvSpPr txBox="1"/>
            <p:nvPr/>
          </p:nvSpPr>
          <p:spPr>
            <a:xfrm>
              <a:off x="7193785" y="2235845"/>
              <a:ext cx="1752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 FileName.rf.dat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9AAEE1-9905-5A44-AA57-687C6FA20A5B}"/>
                </a:ext>
              </a:extLst>
            </p:cNvPr>
            <p:cNvSpPr txBox="1"/>
            <p:nvPr/>
          </p:nvSpPr>
          <p:spPr>
            <a:xfrm>
              <a:off x="9332537" y="2536439"/>
              <a:ext cx="2279791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In-loop Magnitude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In-loop Phase,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OOL Magnitude,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OOL Phase,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rgbClr val="C00000"/>
                  </a:solidFill>
                </a:rPr>
                <a:t>Laser Amplitude,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rgbClr val="C00000"/>
                  </a:solidFill>
                </a:rPr>
                <a:t>Laser Phase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7FF20E6-724D-3244-B0BA-F15E978AFADE}"/>
              </a:ext>
            </a:extLst>
          </p:cNvPr>
          <p:cNvSpPr txBox="1"/>
          <p:nvPr/>
        </p:nvSpPr>
        <p:spPr>
          <a:xfrm>
            <a:off x="201166" y="3949668"/>
            <a:ext cx="66542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&gt;&gt;</a:t>
            </a:r>
            <a:r>
              <a:rPr lang="en-US" dirty="0"/>
              <a:t> </a:t>
            </a:r>
            <a:r>
              <a:rPr lang="en-US" dirty="0" err="1"/>
              <a:t>x_cav_main</a:t>
            </a:r>
            <a:r>
              <a:rPr lang="en-US" dirty="0"/>
              <a:t> = x[:,0]</a:t>
            </a:r>
          </a:p>
          <a:p>
            <a:r>
              <a:rPr lang="en-US" dirty="0">
                <a:solidFill>
                  <a:srgbClr val="00B050"/>
                </a:solidFill>
              </a:rPr>
              <a:t>&gt;&gt;</a:t>
            </a:r>
            <a:r>
              <a:rPr lang="en-US" dirty="0"/>
              <a:t>  </a:t>
            </a:r>
            <a:r>
              <a:rPr lang="en-US" dirty="0" err="1"/>
              <a:t>x_cavp_main</a:t>
            </a:r>
            <a:r>
              <a:rPr lang="en-US" dirty="0"/>
              <a:t> = x[:,1]</a:t>
            </a:r>
          </a:p>
          <a:p>
            <a:r>
              <a:rPr lang="en-US" dirty="0">
                <a:solidFill>
                  <a:srgbClr val="00B050"/>
                </a:solidFill>
              </a:rPr>
              <a:t>&gt;&gt;</a:t>
            </a:r>
            <a:r>
              <a:rPr lang="en-US" dirty="0"/>
              <a:t>  </a:t>
            </a:r>
            <a:r>
              <a:rPr lang="en-US" dirty="0" err="1"/>
              <a:t>x_cav_aux</a:t>
            </a:r>
            <a:r>
              <a:rPr lang="en-US" dirty="0"/>
              <a:t> = x[:,2]</a:t>
            </a:r>
          </a:p>
          <a:p>
            <a:r>
              <a:rPr lang="en-US" dirty="0">
                <a:solidFill>
                  <a:srgbClr val="00B050"/>
                </a:solidFill>
              </a:rPr>
              <a:t>&gt;&gt;</a:t>
            </a:r>
            <a:r>
              <a:rPr lang="en-US" dirty="0"/>
              <a:t>  </a:t>
            </a:r>
            <a:r>
              <a:rPr lang="en-US" dirty="0" err="1"/>
              <a:t>x_cavp_aux</a:t>
            </a:r>
            <a:r>
              <a:rPr lang="en-US" dirty="0"/>
              <a:t> = x[:,3]</a:t>
            </a:r>
          </a:p>
          <a:p>
            <a:r>
              <a:rPr lang="en-US" dirty="0">
                <a:solidFill>
                  <a:srgbClr val="00B050"/>
                </a:solidFill>
              </a:rPr>
              <a:t>&gt;&gt;</a:t>
            </a:r>
            <a:r>
              <a:rPr lang="en-US" dirty="0"/>
              <a:t> </a:t>
            </a:r>
            <a:r>
              <a:rPr lang="en-US" dirty="0" err="1"/>
              <a:t>x_egain_main</a:t>
            </a:r>
            <a:r>
              <a:rPr lang="en-US" dirty="0"/>
              <a:t> = </a:t>
            </a:r>
            <a:r>
              <a:rPr lang="en-US" dirty="0" err="1"/>
              <a:t>x_cav_main</a:t>
            </a:r>
            <a:r>
              <a:rPr lang="en-US" dirty="0"/>
              <a:t>*</a:t>
            </a:r>
            <a:r>
              <a:rPr lang="en-US" dirty="0" err="1"/>
              <a:t>np.cos</a:t>
            </a:r>
            <a:r>
              <a:rPr lang="en-US" dirty="0"/>
              <a:t>(</a:t>
            </a:r>
            <a:r>
              <a:rPr lang="en-US" dirty="0" err="1"/>
              <a:t>x_cavp_main</a:t>
            </a:r>
            <a:r>
              <a:rPr lang="en-US" dirty="0"/>
              <a:t>*</a:t>
            </a:r>
            <a:r>
              <a:rPr lang="en-US" dirty="0" err="1"/>
              <a:t>np.pi</a:t>
            </a:r>
            <a:r>
              <a:rPr lang="en-US" dirty="0"/>
              <a:t>/180.0)</a:t>
            </a:r>
          </a:p>
          <a:p>
            <a:r>
              <a:rPr lang="en-US" dirty="0">
                <a:solidFill>
                  <a:srgbClr val="00B050"/>
                </a:solidFill>
              </a:rPr>
              <a:t>&gt;&gt;</a:t>
            </a:r>
            <a:r>
              <a:rPr lang="en-US" dirty="0"/>
              <a:t> </a:t>
            </a:r>
            <a:r>
              <a:rPr lang="en-US" dirty="0" err="1"/>
              <a:t>x_egain_aux</a:t>
            </a:r>
            <a:r>
              <a:rPr lang="en-US" dirty="0"/>
              <a:t> = </a:t>
            </a:r>
            <a:r>
              <a:rPr lang="en-US" dirty="0" err="1"/>
              <a:t>x_cav_aux</a:t>
            </a:r>
            <a:r>
              <a:rPr lang="en-US" dirty="0"/>
              <a:t>*</a:t>
            </a:r>
            <a:r>
              <a:rPr lang="en-US" dirty="0" err="1"/>
              <a:t>np.cos</a:t>
            </a:r>
            <a:r>
              <a:rPr lang="en-US" dirty="0"/>
              <a:t>((x_cavp_aux+79.0)*</a:t>
            </a:r>
            <a:r>
              <a:rPr lang="en-US" dirty="0" err="1"/>
              <a:t>np.pi</a:t>
            </a:r>
            <a:r>
              <a:rPr lang="en-US" dirty="0"/>
              <a:t>/180.0)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A201B3-F10D-9F4D-8E1F-2A05B2D84823}"/>
              </a:ext>
            </a:extLst>
          </p:cNvPr>
          <p:cNvGrpSpPr/>
          <p:nvPr/>
        </p:nvGrpSpPr>
        <p:grpSpPr>
          <a:xfrm>
            <a:off x="5909851" y="2899088"/>
            <a:ext cx="6229141" cy="950865"/>
            <a:chOff x="5961384" y="3679413"/>
            <a:chExt cx="6229141" cy="95086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10518F-C093-3145-88A2-55BF8B5DB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1384" y="4029672"/>
              <a:ext cx="6229141" cy="60060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4024F0-0487-C240-B581-975137A6A37B}"/>
                </a:ext>
              </a:extLst>
            </p:cNvPr>
            <p:cNvSpPr txBox="1"/>
            <p:nvPr/>
          </p:nvSpPr>
          <p:spPr>
            <a:xfrm>
              <a:off x="7491682" y="3679413"/>
              <a:ext cx="2218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 FileName.rf.dat.post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672EA8A-EBAA-B64F-B137-A0C3745FBA75}"/>
              </a:ext>
            </a:extLst>
          </p:cNvPr>
          <p:cNvSpPr txBox="1"/>
          <p:nvPr/>
        </p:nvSpPr>
        <p:spPr>
          <a:xfrm>
            <a:off x="3181264" y="4863391"/>
            <a:ext cx="90107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 win = int(100e-6/ dt) </a:t>
            </a:r>
            <a:r>
              <a:rPr lang="en-US" dirty="0">
                <a:solidFill>
                  <a:srgbClr val="00B050"/>
                </a:solidFill>
              </a:rPr>
              <a:t>&lt;&lt;</a:t>
            </a:r>
          </a:p>
          <a:p>
            <a:pPr algn="r"/>
            <a:r>
              <a:rPr lang="en-US" dirty="0" err="1"/>
              <a:t>win_start</a:t>
            </a:r>
            <a:r>
              <a:rPr lang="en-US" dirty="0"/>
              <a:t> = int(580e-6 / dt) </a:t>
            </a:r>
            <a:r>
              <a:rPr lang="en-US" dirty="0">
                <a:solidFill>
                  <a:srgbClr val="00B050"/>
                </a:solidFill>
              </a:rPr>
              <a:t>&lt;&lt;</a:t>
            </a:r>
          </a:p>
          <a:p>
            <a:pPr algn="r"/>
            <a:r>
              <a:rPr lang="en-US" dirty="0" err="1"/>
              <a:t>wsp</a:t>
            </a:r>
            <a:r>
              <a:rPr lang="en-US" dirty="0"/>
              <a:t> = 4 </a:t>
            </a:r>
            <a:r>
              <a:rPr lang="en-US" dirty="0">
                <a:solidFill>
                  <a:srgbClr val="00B050"/>
                </a:solidFill>
              </a:rPr>
              <a:t>&lt;&lt;</a:t>
            </a:r>
          </a:p>
          <a:p>
            <a:pPr algn="r"/>
            <a:r>
              <a:rPr lang="en-US" dirty="0"/>
              <a:t>dt = </a:t>
            </a:r>
            <a:r>
              <a:rPr lang="en-US" dirty="0" err="1"/>
              <a:t>wsp</a:t>
            </a:r>
            <a:r>
              <a:rPr lang="en-US" dirty="0"/>
              <a:t>*22/(102.14e6) </a:t>
            </a:r>
            <a:r>
              <a:rPr lang="en-US" dirty="0">
                <a:solidFill>
                  <a:srgbClr val="00B050"/>
                </a:solidFill>
              </a:rPr>
              <a:t>&lt;&lt;</a:t>
            </a:r>
          </a:p>
          <a:p>
            <a:pPr algn="r"/>
            <a:r>
              <a:rPr lang="en-US" dirty="0" err="1"/>
              <a:t>x_laser_phs</a:t>
            </a:r>
            <a:r>
              <a:rPr lang="en-US" dirty="0"/>
              <a:t> = x[:,5] </a:t>
            </a:r>
            <a:r>
              <a:rPr lang="en-US" dirty="0">
                <a:solidFill>
                  <a:srgbClr val="00B050"/>
                </a:solidFill>
              </a:rPr>
              <a:t>&lt;&lt;</a:t>
            </a:r>
          </a:p>
          <a:p>
            <a:pPr algn="r"/>
            <a:r>
              <a:rPr lang="en-US" dirty="0" err="1"/>
              <a:t>x_laser_phs_avg</a:t>
            </a:r>
            <a:r>
              <a:rPr lang="en-US" dirty="0"/>
              <a:t> = </a:t>
            </a:r>
            <a:r>
              <a:rPr lang="en-US" dirty="0" err="1"/>
              <a:t>np.mean</a:t>
            </a:r>
            <a:r>
              <a:rPr lang="en-US" dirty="0"/>
              <a:t>(</a:t>
            </a:r>
            <a:r>
              <a:rPr lang="en-US" dirty="0" err="1"/>
              <a:t>x_laser_phs</a:t>
            </a:r>
            <a:r>
              <a:rPr lang="en-US" dirty="0"/>
              <a:t>[:,</a:t>
            </a:r>
            <a:r>
              <a:rPr lang="en-US" dirty="0" err="1"/>
              <a:t>win_start:win_start+win</a:t>
            </a:r>
            <a:r>
              <a:rPr lang="en-US" dirty="0"/>
              <a:t>], axis=1) </a:t>
            </a:r>
            <a:r>
              <a:rPr lang="en-US" dirty="0">
                <a:solidFill>
                  <a:srgbClr val="00B050"/>
                </a:solidFill>
              </a:rPr>
              <a:t>&lt;&lt;</a:t>
            </a:r>
          </a:p>
          <a:p>
            <a:pPr algn="r"/>
            <a:r>
              <a:rPr lang="en-US" dirty="0" err="1"/>
              <a:t>x_laser_phs_ac</a:t>
            </a:r>
            <a:r>
              <a:rPr lang="en-US" dirty="0"/>
              <a:t> = (</a:t>
            </a:r>
            <a:r>
              <a:rPr lang="en-US" dirty="0" err="1"/>
              <a:t>x_laser_phs_avg-np.mean</a:t>
            </a:r>
            <a:r>
              <a:rPr lang="en-US" dirty="0"/>
              <a:t>(</a:t>
            </a:r>
            <a:r>
              <a:rPr lang="en-US" dirty="0" err="1"/>
              <a:t>x_laser_phs_avg</a:t>
            </a:r>
            <a:r>
              <a:rPr lang="en-US" dirty="0"/>
              <a:t>))/</a:t>
            </a:r>
            <a:r>
              <a:rPr lang="en-US" dirty="0" err="1">
                <a:highlight>
                  <a:srgbClr val="FFFF00"/>
                </a:highlight>
              </a:rPr>
              <a:t>np.mean</a:t>
            </a:r>
            <a:r>
              <a:rPr lang="en-US" dirty="0">
                <a:highlight>
                  <a:srgbClr val="FFFF00"/>
                </a:highlight>
              </a:rPr>
              <a:t>(</a:t>
            </a:r>
            <a:r>
              <a:rPr lang="en-US" dirty="0" err="1">
                <a:highlight>
                  <a:srgbClr val="FFFF00"/>
                </a:highlight>
              </a:rPr>
              <a:t>x_laser_phs_avg</a:t>
            </a:r>
            <a:r>
              <a:rPr lang="en-US" dirty="0">
                <a:highlight>
                  <a:srgbClr val="FFFF00"/>
                </a:highlight>
              </a:rPr>
              <a:t>) </a:t>
            </a:r>
            <a:r>
              <a:rPr lang="en-US" dirty="0">
                <a:solidFill>
                  <a:srgbClr val="00B050"/>
                </a:solidFill>
              </a:rPr>
              <a:t>&lt;&lt;</a:t>
            </a:r>
          </a:p>
          <a:p>
            <a:pPr algn="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874633-870D-DB40-93D9-5E4F41AFAB2A}"/>
              </a:ext>
            </a:extLst>
          </p:cNvPr>
          <p:cNvSpPr txBox="1"/>
          <p:nvPr/>
        </p:nvSpPr>
        <p:spPr>
          <a:xfrm>
            <a:off x="1902655" y="3588155"/>
            <a:ext cx="148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Original code: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700EC1-6876-4A4C-9E3E-5CD863D2DCDD}"/>
              </a:ext>
            </a:extLst>
          </p:cNvPr>
          <p:cNvSpPr txBox="1"/>
          <p:nvPr/>
        </p:nvSpPr>
        <p:spPr>
          <a:xfrm>
            <a:off x="8549203" y="4503665"/>
            <a:ext cx="136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Added code: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06561-C2E1-744B-93AE-60EF86D5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6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22DA1-EB23-AE41-94E2-1EFD033A0D05}"/>
              </a:ext>
            </a:extLst>
          </p:cNvPr>
          <p:cNvSpPr txBox="1"/>
          <p:nvPr/>
        </p:nvSpPr>
        <p:spPr>
          <a:xfrm>
            <a:off x="3930182" y="196538"/>
            <a:ext cx="4331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Camera 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43FB8-9BF2-7E4A-A2A6-4358AC6AFF83}"/>
              </a:ext>
            </a:extLst>
          </p:cNvPr>
          <p:cNvSpPr txBox="1"/>
          <p:nvPr/>
        </p:nvSpPr>
        <p:spPr>
          <a:xfrm>
            <a:off x="714103" y="1663337"/>
            <a:ext cx="1847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F90E3-E80B-2D41-876B-A13B1D728CDD}"/>
              </a:ext>
            </a:extLst>
          </p:cNvPr>
          <p:cNvSpPr txBox="1"/>
          <p:nvPr/>
        </p:nvSpPr>
        <p:spPr>
          <a:xfrm>
            <a:off x="1358234" y="1033670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X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 Projected image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612628-270D-8B4E-A398-771B980C2DDE}"/>
              </a:ext>
            </a:extLst>
          </p:cNvPr>
          <p:cNvGrpSpPr/>
          <p:nvPr/>
        </p:nvGrpSpPr>
        <p:grpSpPr>
          <a:xfrm>
            <a:off x="590555" y="1008965"/>
            <a:ext cx="11010888" cy="2743200"/>
            <a:chOff x="1107507" y="842869"/>
            <a:chExt cx="11010888" cy="27432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209D4B6-4130-5545-B3FC-3EBB7F3F5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8175" y="842869"/>
              <a:ext cx="3710668" cy="2743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73B980-63D6-F546-AB10-6E13179F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7727" y="842869"/>
              <a:ext cx="3710668" cy="2743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58AC44-B952-4942-BAC0-14FE9406C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7507" y="842869"/>
              <a:ext cx="3710668" cy="27432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9C92478-71B6-D346-8A0C-0F70C2AC3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938" y="3703803"/>
            <a:ext cx="8237652" cy="295765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16DABAE-1B99-FD46-BE12-6E270394B723}"/>
              </a:ext>
            </a:extLst>
          </p:cNvPr>
          <p:cNvGrpSpPr/>
          <p:nvPr/>
        </p:nvGrpSpPr>
        <p:grpSpPr>
          <a:xfrm>
            <a:off x="9410" y="3960766"/>
            <a:ext cx="4104072" cy="1627164"/>
            <a:chOff x="24166" y="4552791"/>
            <a:chExt cx="4104072" cy="16271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6AC887-8ECF-EB41-9E27-BA944E8CF0F0}"/>
                </a:ext>
              </a:extLst>
            </p:cNvPr>
            <p:cNvSpPr txBox="1"/>
            <p:nvPr/>
          </p:nvSpPr>
          <p:spPr>
            <a:xfrm>
              <a:off x="24166" y="4979626"/>
              <a:ext cx="410407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&gt;&gt;</a:t>
              </a:r>
              <a:r>
                <a:rPr lang="en-US" dirty="0"/>
                <a:t> </a:t>
              </a:r>
              <a:r>
                <a:rPr lang="en-US" dirty="0" err="1"/>
                <a:t>pX</a:t>
              </a:r>
              <a:r>
                <a:rPr lang="en-US" dirty="0"/>
                <a:t> = x / </a:t>
              </a:r>
              <a:r>
                <a:rPr lang="en-US" dirty="0" err="1"/>
                <a:t>np.sum</a:t>
              </a:r>
              <a:r>
                <a:rPr lang="en-US" dirty="0"/>
                <a:t>(x) 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&gt;&gt;</a:t>
              </a:r>
              <a:r>
                <a:rPr lang="en-US" dirty="0"/>
                <a:t> </a:t>
              </a:r>
              <a:r>
                <a:rPr lang="en-US" dirty="0" err="1"/>
                <a:t>CentroidProjection</a:t>
              </a:r>
              <a:r>
                <a:rPr lang="en-US" dirty="0"/>
                <a:t>[</a:t>
              </a:r>
              <a:r>
                <a:rPr lang="en-US" dirty="0" err="1"/>
                <a:t>i</a:t>
              </a:r>
              <a:r>
                <a:rPr lang="en-US" dirty="0"/>
                <a:t>] = </a:t>
              </a:r>
              <a:r>
                <a:rPr lang="en-US" dirty="0" err="1"/>
                <a:t>np.sum</a:t>
              </a:r>
              <a:r>
                <a:rPr lang="en-US" dirty="0"/>
                <a:t>( x * </a:t>
              </a:r>
              <a:r>
                <a:rPr lang="en-US" dirty="0" err="1"/>
                <a:t>pX</a:t>
              </a:r>
              <a:r>
                <a:rPr lang="en-US" dirty="0"/>
                <a:t>)</a:t>
              </a:r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429041-4D21-4B47-90DE-0D3CA787A793}"/>
                </a:ext>
              </a:extLst>
            </p:cNvPr>
            <p:cNvSpPr txBox="1"/>
            <p:nvPr/>
          </p:nvSpPr>
          <p:spPr>
            <a:xfrm>
              <a:off x="215791" y="4552791"/>
              <a:ext cx="354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x is the beam image along the x axis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37903C8-091C-D44D-BE14-D6D886E51169}"/>
              </a:ext>
            </a:extLst>
          </p:cNvPr>
          <p:cNvSpPr txBox="1"/>
          <p:nvPr/>
        </p:nvSpPr>
        <p:spPr>
          <a:xfrm>
            <a:off x="-45235" y="6211669"/>
            <a:ext cx="2973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following the fit information was used.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4BFAAD-743F-A348-84B8-E4B7D69A4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67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22DA1-EB23-AE41-94E2-1EFD033A0D05}"/>
              </a:ext>
            </a:extLst>
          </p:cNvPr>
          <p:cNvSpPr txBox="1"/>
          <p:nvPr/>
        </p:nvSpPr>
        <p:spPr>
          <a:xfrm>
            <a:off x="4523293" y="249547"/>
            <a:ext cx="3017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Dataset used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43FB8-9BF2-7E4A-A2A6-4358AC6AFF83}"/>
              </a:ext>
            </a:extLst>
          </p:cNvPr>
          <p:cNvSpPr txBox="1"/>
          <p:nvPr/>
        </p:nvSpPr>
        <p:spPr>
          <a:xfrm>
            <a:off x="714103" y="1663337"/>
            <a:ext cx="1847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9D8A8C-4B3A-C946-86D8-F8F8D6022414}"/>
              </a:ext>
            </a:extLst>
          </p:cNvPr>
          <p:cNvSpPr txBox="1"/>
          <p:nvPr/>
        </p:nvSpPr>
        <p:spPr>
          <a:xfrm>
            <a:off x="350917" y="1170548"/>
            <a:ext cx="46784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>
                <a:solidFill>
                  <a:srgbClr val="FF0000"/>
                </a:solidFill>
              </a:rPr>
              <a:t>Open loop capture</a:t>
            </a:r>
            <a:r>
              <a:rPr lang="en-US" dirty="0"/>
              <a:t>:</a:t>
            </a:r>
          </a:p>
          <a:p>
            <a:r>
              <a:rPr lang="en-US" dirty="0"/>
              <a:t>- 20m0s capture: OK (sync_acq_wsp4_5ch_1hz_ucam1_lcam1_long)</a:t>
            </a:r>
          </a:p>
          <a:p>
            <a:r>
              <a:rPr lang="en-US" dirty="0"/>
              <a:t>- Buncher off</a:t>
            </a:r>
          </a:p>
          <a:p>
            <a:r>
              <a:rPr lang="en-US" dirty="0"/>
              <a:t>- 7818 / 3x2 = 1303 RF buffers</a:t>
            </a:r>
          </a:p>
          <a:p>
            <a:r>
              <a:rPr lang="en-US" dirty="0"/>
              <a:t>- 1303 </a:t>
            </a:r>
            <a:r>
              <a:rPr lang="en-US" dirty="0" err="1"/>
              <a:t>ucam</a:t>
            </a:r>
            <a:r>
              <a:rPr lang="en-US" dirty="0"/>
              <a:t> buffers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D10B9-3661-1E4E-AB4A-E9D144A587A3}"/>
              </a:ext>
            </a:extLst>
          </p:cNvPr>
          <p:cNvSpPr txBox="1"/>
          <p:nvPr/>
        </p:nvSpPr>
        <p:spPr>
          <a:xfrm>
            <a:off x="568364" y="3725597"/>
            <a:ext cx="110552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&gt;&gt; </a:t>
            </a:r>
            <a:r>
              <a:rPr lang="en-US" dirty="0" err="1"/>
              <a:t>camFit</a:t>
            </a:r>
            <a:r>
              <a:rPr lang="en-US" dirty="0"/>
              <a:t> = </a:t>
            </a:r>
            <a:r>
              <a:rPr lang="en-US" dirty="0" err="1"/>
              <a:t>np.load</a:t>
            </a:r>
            <a:r>
              <a:rPr lang="en-US" dirty="0"/>
              <a:t>("data/"+</a:t>
            </a:r>
            <a:r>
              <a:rPr lang="en-US" dirty="0" err="1"/>
              <a:t>InOrOut</a:t>
            </a:r>
            <a:r>
              <a:rPr lang="en-US" dirty="0"/>
              <a:t>+"/</a:t>
            </a:r>
            <a:r>
              <a:rPr lang="en-US" dirty="0" err="1"/>
              <a:t>CameraFit.npy</a:t>
            </a:r>
            <a:r>
              <a:rPr lang="en-US" dirty="0"/>
              <a:t>")</a:t>
            </a:r>
          </a:p>
          <a:p>
            <a:r>
              <a:rPr lang="en-US" dirty="0">
                <a:solidFill>
                  <a:srgbClr val="92D050"/>
                </a:solidFill>
              </a:rPr>
              <a:t>&gt;&gt; </a:t>
            </a:r>
            <a:r>
              <a:rPr lang="en-US" dirty="0" err="1"/>
              <a:t>camProj</a:t>
            </a:r>
            <a:r>
              <a:rPr lang="en-US" dirty="0"/>
              <a:t> = </a:t>
            </a:r>
            <a:r>
              <a:rPr lang="en-US" dirty="0" err="1"/>
              <a:t>np.load</a:t>
            </a:r>
            <a:r>
              <a:rPr lang="en-US" dirty="0"/>
              <a:t>("data/"+</a:t>
            </a:r>
            <a:r>
              <a:rPr lang="en-US" dirty="0" err="1"/>
              <a:t>InOrOut</a:t>
            </a:r>
            <a:r>
              <a:rPr lang="en-US" dirty="0"/>
              <a:t>+"/</a:t>
            </a:r>
            <a:r>
              <a:rPr lang="en-US" dirty="0" err="1"/>
              <a:t>CameraProj.npy</a:t>
            </a:r>
            <a:r>
              <a:rPr lang="en-US" dirty="0"/>
              <a:t>")</a:t>
            </a:r>
          </a:p>
          <a:p>
            <a:r>
              <a:rPr lang="en-US" dirty="0">
                <a:solidFill>
                  <a:srgbClr val="92D050"/>
                </a:solidFill>
              </a:rPr>
              <a:t>&gt;&gt; </a:t>
            </a:r>
            <a:r>
              <a:rPr lang="en-US" dirty="0" err="1"/>
              <a:t>OL_phs</a:t>
            </a:r>
            <a:r>
              <a:rPr lang="en-US" dirty="0"/>
              <a:t> = </a:t>
            </a:r>
            <a:r>
              <a:rPr lang="en-US" dirty="0" err="1"/>
              <a:t>np.load</a:t>
            </a:r>
            <a:r>
              <a:rPr lang="en-US" dirty="0"/>
              <a:t>("data/"+</a:t>
            </a:r>
            <a:r>
              <a:rPr lang="en-US" dirty="0" err="1"/>
              <a:t>InOrOut</a:t>
            </a:r>
            <a:r>
              <a:rPr lang="en-US" dirty="0"/>
              <a:t>+"/</a:t>
            </a:r>
            <a:r>
              <a:rPr lang="en-US" dirty="0" err="1"/>
              <a:t>OL_Phase.npy</a:t>
            </a:r>
            <a:r>
              <a:rPr lang="en-US" dirty="0"/>
              <a:t>")</a:t>
            </a:r>
          </a:p>
          <a:p>
            <a:r>
              <a:rPr lang="en-US" dirty="0">
                <a:solidFill>
                  <a:srgbClr val="92D050"/>
                </a:solidFill>
              </a:rPr>
              <a:t>&gt;&gt; </a:t>
            </a:r>
            <a:r>
              <a:rPr lang="en-US" dirty="0" err="1"/>
              <a:t>OL_amp</a:t>
            </a:r>
            <a:r>
              <a:rPr lang="en-US" dirty="0"/>
              <a:t> = </a:t>
            </a:r>
            <a:r>
              <a:rPr lang="en-US" dirty="0" err="1"/>
              <a:t>np.load</a:t>
            </a:r>
            <a:r>
              <a:rPr lang="en-US" dirty="0"/>
              <a:t>("data/"+</a:t>
            </a:r>
            <a:r>
              <a:rPr lang="en-US" dirty="0" err="1"/>
              <a:t>InOrOut</a:t>
            </a:r>
            <a:r>
              <a:rPr lang="en-US" dirty="0"/>
              <a:t>+"/</a:t>
            </a:r>
            <a:r>
              <a:rPr lang="en-US" dirty="0" err="1"/>
              <a:t>OL_Magnitude.npy</a:t>
            </a:r>
            <a:r>
              <a:rPr lang="en-US" dirty="0"/>
              <a:t>")</a:t>
            </a:r>
          </a:p>
          <a:p>
            <a:r>
              <a:rPr lang="en-US" dirty="0">
                <a:solidFill>
                  <a:srgbClr val="92D050"/>
                </a:solidFill>
              </a:rPr>
              <a:t>&gt;&gt;</a:t>
            </a:r>
            <a:r>
              <a:rPr lang="en-US" dirty="0"/>
              <a:t> </a:t>
            </a:r>
            <a:r>
              <a:rPr lang="en-US" u="sng" dirty="0" err="1">
                <a:solidFill>
                  <a:srgbClr val="FF0000"/>
                </a:solidFill>
              </a:rPr>
              <a:t>ILmOL_phs</a:t>
            </a:r>
            <a:r>
              <a:rPr lang="en-US" u="sng" dirty="0">
                <a:solidFill>
                  <a:srgbClr val="FF0000"/>
                </a:solidFill>
              </a:rPr>
              <a:t> = </a:t>
            </a:r>
            <a:r>
              <a:rPr lang="en-US" u="sng" dirty="0" err="1">
                <a:solidFill>
                  <a:srgbClr val="FF0000"/>
                </a:solidFill>
              </a:rPr>
              <a:t>np.load</a:t>
            </a:r>
            <a:r>
              <a:rPr lang="en-US" u="sng" dirty="0">
                <a:solidFill>
                  <a:srgbClr val="FF0000"/>
                </a:solidFill>
              </a:rPr>
              <a:t>("data/"+</a:t>
            </a:r>
            <a:r>
              <a:rPr lang="en-US" u="sng" dirty="0" err="1">
                <a:solidFill>
                  <a:srgbClr val="FF0000"/>
                </a:solidFill>
              </a:rPr>
              <a:t>InOrOut</a:t>
            </a:r>
            <a:r>
              <a:rPr lang="en-US" u="sng" dirty="0">
                <a:solidFill>
                  <a:srgbClr val="FF0000"/>
                </a:solidFill>
              </a:rPr>
              <a:t>+"/</a:t>
            </a:r>
            <a:r>
              <a:rPr lang="en-US" u="sng" dirty="0" err="1">
                <a:solidFill>
                  <a:srgbClr val="FF0000"/>
                </a:solidFill>
              </a:rPr>
              <a:t>OL_Phase.npy</a:t>
            </a:r>
            <a:r>
              <a:rPr lang="en-US" u="sng" dirty="0">
                <a:solidFill>
                  <a:srgbClr val="FF0000"/>
                </a:solidFill>
              </a:rPr>
              <a:t>") - </a:t>
            </a:r>
            <a:r>
              <a:rPr lang="en-US" u="sng" dirty="0" err="1">
                <a:solidFill>
                  <a:srgbClr val="FF0000"/>
                </a:solidFill>
              </a:rPr>
              <a:t>np.load</a:t>
            </a:r>
            <a:r>
              <a:rPr lang="en-US" u="sng" dirty="0">
                <a:solidFill>
                  <a:srgbClr val="FF0000"/>
                </a:solidFill>
              </a:rPr>
              <a:t>("data/"+</a:t>
            </a:r>
            <a:r>
              <a:rPr lang="en-US" u="sng" dirty="0" err="1">
                <a:solidFill>
                  <a:srgbClr val="FF0000"/>
                </a:solidFill>
              </a:rPr>
              <a:t>InOrOut</a:t>
            </a:r>
            <a:r>
              <a:rPr lang="en-US" u="sng" dirty="0">
                <a:solidFill>
                  <a:srgbClr val="FF0000"/>
                </a:solidFill>
              </a:rPr>
              <a:t>+"/</a:t>
            </a:r>
            <a:r>
              <a:rPr lang="en-US" u="sng" dirty="0" err="1">
                <a:solidFill>
                  <a:srgbClr val="FF0000"/>
                </a:solidFill>
              </a:rPr>
              <a:t>IL_Phase.npy</a:t>
            </a:r>
            <a:r>
              <a:rPr lang="en-US" u="sng" dirty="0">
                <a:solidFill>
                  <a:srgbClr val="FF0000"/>
                </a:solidFill>
              </a:rPr>
              <a:t>")</a:t>
            </a:r>
          </a:p>
          <a:p>
            <a:r>
              <a:rPr lang="en-US" dirty="0">
                <a:solidFill>
                  <a:srgbClr val="92D050"/>
                </a:solidFill>
              </a:rPr>
              <a:t>&gt;&gt;</a:t>
            </a:r>
            <a:r>
              <a:rPr lang="en-US" dirty="0"/>
              <a:t> </a:t>
            </a:r>
            <a:r>
              <a:rPr lang="en-US" u="sng" dirty="0" err="1">
                <a:solidFill>
                  <a:srgbClr val="FF0000"/>
                </a:solidFill>
              </a:rPr>
              <a:t>ILmOL_amp</a:t>
            </a:r>
            <a:r>
              <a:rPr lang="en-US" u="sng" dirty="0">
                <a:solidFill>
                  <a:srgbClr val="FF0000"/>
                </a:solidFill>
              </a:rPr>
              <a:t> = </a:t>
            </a:r>
            <a:r>
              <a:rPr lang="en-US" u="sng" dirty="0" err="1">
                <a:solidFill>
                  <a:srgbClr val="FF0000"/>
                </a:solidFill>
              </a:rPr>
              <a:t>np.load</a:t>
            </a:r>
            <a:r>
              <a:rPr lang="en-US" u="sng" dirty="0">
                <a:solidFill>
                  <a:srgbClr val="FF0000"/>
                </a:solidFill>
              </a:rPr>
              <a:t>("data/"+</a:t>
            </a:r>
            <a:r>
              <a:rPr lang="en-US" u="sng" dirty="0" err="1">
                <a:solidFill>
                  <a:srgbClr val="FF0000"/>
                </a:solidFill>
              </a:rPr>
              <a:t>InOrOut</a:t>
            </a:r>
            <a:r>
              <a:rPr lang="en-US" u="sng" dirty="0">
                <a:solidFill>
                  <a:srgbClr val="FF0000"/>
                </a:solidFill>
              </a:rPr>
              <a:t>+"/</a:t>
            </a:r>
            <a:r>
              <a:rPr lang="en-US" u="sng" dirty="0" err="1">
                <a:solidFill>
                  <a:srgbClr val="FF0000"/>
                </a:solidFill>
              </a:rPr>
              <a:t>OL_Magnitude.npy</a:t>
            </a:r>
            <a:r>
              <a:rPr lang="en-US" u="sng" dirty="0">
                <a:solidFill>
                  <a:srgbClr val="FF0000"/>
                </a:solidFill>
              </a:rPr>
              <a:t>") - </a:t>
            </a:r>
            <a:r>
              <a:rPr lang="en-US" u="sng" dirty="0" err="1">
                <a:solidFill>
                  <a:srgbClr val="FF0000"/>
                </a:solidFill>
              </a:rPr>
              <a:t>np.load</a:t>
            </a:r>
            <a:r>
              <a:rPr lang="en-US" u="sng" dirty="0">
                <a:solidFill>
                  <a:srgbClr val="FF0000"/>
                </a:solidFill>
              </a:rPr>
              <a:t>("data/"+</a:t>
            </a:r>
            <a:r>
              <a:rPr lang="en-US" u="sng" dirty="0" err="1">
                <a:solidFill>
                  <a:srgbClr val="FF0000"/>
                </a:solidFill>
              </a:rPr>
              <a:t>InOrOut</a:t>
            </a:r>
            <a:r>
              <a:rPr lang="en-US" u="sng" dirty="0">
                <a:solidFill>
                  <a:srgbClr val="FF0000"/>
                </a:solidFill>
              </a:rPr>
              <a:t>+"/</a:t>
            </a:r>
            <a:r>
              <a:rPr lang="en-US" u="sng" dirty="0" err="1">
                <a:solidFill>
                  <a:srgbClr val="FF0000"/>
                </a:solidFill>
              </a:rPr>
              <a:t>IL_Magnitude.npy</a:t>
            </a:r>
            <a:r>
              <a:rPr lang="en-US" u="sng" dirty="0">
                <a:solidFill>
                  <a:srgbClr val="FF0000"/>
                </a:solidFill>
              </a:rPr>
              <a:t>")</a:t>
            </a:r>
          </a:p>
          <a:p>
            <a:r>
              <a:rPr lang="en-US" dirty="0">
                <a:solidFill>
                  <a:srgbClr val="92D050"/>
                </a:solidFill>
              </a:rPr>
              <a:t>&gt;&gt;</a:t>
            </a:r>
            <a:r>
              <a:rPr lang="en-US" dirty="0"/>
              <a:t> </a:t>
            </a:r>
            <a:r>
              <a:rPr lang="en-US" dirty="0" err="1"/>
              <a:t>laser_Phs</a:t>
            </a:r>
            <a:r>
              <a:rPr lang="en-US" dirty="0"/>
              <a:t> = </a:t>
            </a:r>
            <a:r>
              <a:rPr lang="en-US" dirty="0" err="1"/>
              <a:t>np.load</a:t>
            </a:r>
            <a:r>
              <a:rPr lang="en-US" dirty="0"/>
              <a:t>("data/"+</a:t>
            </a:r>
            <a:r>
              <a:rPr lang="en-US" dirty="0" err="1"/>
              <a:t>InOrOut</a:t>
            </a:r>
            <a:r>
              <a:rPr lang="en-US" dirty="0"/>
              <a:t>+"/</a:t>
            </a:r>
            <a:r>
              <a:rPr lang="en-US" dirty="0" err="1"/>
              <a:t>Laser_Phs.npy</a:t>
            </a:r>
            <a:r>
              <a:rPr lang="en-US" dirty="0"/>
              <a:t>") </a:t>
            </a:r>
          </a:p>
          <a:p>
            <a:r>
              <a:rPr lang="en-US" dirty="0">
                <a:solidFill>
                  <a:srgbClr val="92D050"/>
                </a:solidFill>
              </a:rPr>
              <a:t>&gt;&gt;</a:t>
            </a:r>
            <a:r>
              <a:rPr lang="en-US" dirty="0" err="1"/>
              <a:t>laser_amp</a:t>
            </a:r>
            <a:r>
              <a:rPr lang="en-US" dirty="0"/>
              <a:t> = </a:t>
            </a:r>
            <a:r>
              <a:rPr lang="en-US" dirty="0" err="1"/>
              <a:t>np.load</a:t>
            </a:r>
            <a:r>
              <a:rPr lang="en-US" dirty="0"/>
              <a:t>("data/"+</a:t>
            </a:r>
            <a:r>
              <a:rPr lang="en-US" dirty="0" err="1"/>
              <a:t>InOrOut</a:t>
            </a:r>
            <a:r>
              <a:rPr lang="en-US" dirty="0"/>
              <a:t>+"/</a:t>
            </a:r>
            <a:r>
              <a:rPr lang="en-US" dirty="0" err="1"/>
              <a:t>Laser_Amp.npy</a:t>
            </a:r>
            <a:r>
              <a:rPr lang="en-US" dirty="0"/>
              <a:t>") 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DA34CE-6209-1943-AB57-B3F0F34BBFA5}"/>
              </a:ext>
            </a:extLst>
          </p:cNvPr>
          <p:cNvSpPr txBox="1"/>
          <p:nvPr/>
        </p:nvSpPr>
        <p:spPr>
          <a:xfrm>
            <a:off x="6791909" y="1032049"/>
            <a:ext cx="5400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>
                <a:solidFill>
                  <a:srgbClr val="FF0000"/>
                </a:solidFill>
              </a:rPr>
              <a:t>Close loop capture</a:t>
            </a:r>
            <a:r>
              <a:rPr lang="en-US" dirty="0"/>
              <a:t>:</a:t>
            </a:r>
          </a:p>
          <a:p>
            <a:r>
              <a:rPr lang="en-US" dirty="0"/>
              <a:t>- 20m0s capture: OK (sync_acq_wsp4_5ch_1hz_ucam1_lcam1_cloop_long)</a:t>
            </a:r>
          </a:p>
          <a:p>
            <a:r>
              <a:rPr lang="en-US" dirty="0"/>
              <a:t>- Buncher off</a:t>
            </a:r>
          </a:p>
          <a:p>
            <a:r>
              <a:rPr lang="en-US" dirty="0"/>
              <a:t>- 7818 / 6 = 1303 RF buffers</a:t>
            </a:r>
          </a:p>
          <a:p>
            <a:r>
              <a:rPr lang="en-US" dirty="0"/>
              <a:t>- 1303 </a:t>
            </a:r>
            <a:r>
              <a:rPr lang="en-US" dirty="0" err="1"/>
              <a:t>ucam</a:t>
            </a:r>
            <a:r>
              <a:rPr lang="en-US" dirty="0"/>
              <a:t> buffers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39BE0-4E37-474D-BD2A-BE3E5111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77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0E4E88-4113-9247-A513-75B0C4CE7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822960"/>
            <a:ext cx="10683566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43FB8-9BF2-7E4A-A2A6-4358AC6AFF83}"/>
              </a:ext>
            </a:extLst>
          </p:cNvPr>
          <p:cNvSpPr txBox="1"/>
          <p:nvPr/>
        </p:nvSpPr>
        <p:spPr>
          <a:xfrm>
            <a:off x="714103" y="1663337"/>
            <a:ext cx="1847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D2912-5C89-2D47-BACD-4AA1EAE105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629"/>
          <a:stretch/>
        </p:blipFill>
        <p:spPr>
          <a:xfrm>
            <a:off x="337406" y="6338929"/>
            <a:ext cx="11132507" cy="1849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EF86F-5EBE-E84D-8702-BE654A8A5469}"/>
              </a:ext>
            </a:extLst>
          </p:cNvPr>
          <p:cNvSpPr txBox="1"/>
          <p:nvPr/>
        </p:nvSpPr>
        <p:spPr>
          <a:xfrm>
            <a:off x="3683992" y="651320"/>
            <a:ext cx="490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 OF LOOP -----------&gt; No feedback stabilization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2B26C-18D9-134E-A19D-A020E02D0D12}"/>
              </a:ext>
            </a:extLst>
          </p:cNvPr>
          <p:cNvSpPr txBox="1"/>
          <p:nvPr/>
        </p:nvSpPr>
        <p:spPr>
          <a:xfrm>
            <a:off x="4203205" y="189655"/>
            <a:ext cx="386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Feature selection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BC9BBC-546E-414D-9118-545C82FD9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35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F727FD-97EE-A845-9F44-EBA1AA754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822960"/>
            <a:ext cx="10683566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43FB8-9BF2-7E4A-A2A6-4358AC6AFF83}"/>
              </a:ext>
            </a:extLst>
          </p:cNvPr>
          <p:cNvSpPr txBox="1"/>
          <p:nvPr/>
        </p:nvSpPr>
        <p:spPr>
          <a:xfrm>
            <a:off x="714103" y="1663337"/>
            <a:ext cx="1847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1EF86F-5EBE-E84D-8702-BE654A8A5469}"/>
              </a:ext>
            </a:extLst>
          </p:cNvPr>
          <p:cNvSpPr txBox="1"/>
          <p:nvPr/>
        </p:nvSpPr>
        <p:spPr>
          <a:xfrm>
            <a:off x="4047107" y="673130"/>
            <a:ext cx="4052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 LOOP -----------&gt; Feedback stabilization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D2912-5C89-2D47-BACD-4AA1EAE105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629"/>
          <a:stretch/>
        </p:blipFill>
        <p:spPr>
          <a:xfrm>
            <a:off x="474880" y="6347324"/>
            <a:ext cx="11132507" cy="1849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2AC277-1862-EC41-A7B1-CB58CD22F655}"/>
              </a:ext>
            </a:extLst>
          </p:cNvPr>
          <p:cNvSpPr txBox="1"/>
          <p:nvPr/>
        </p:nvSpPr>
        <p:spPr>
          <a:xfrm>
            <a:off x="4203205" y="189655"/>
            <a:ext cx="386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Feature selection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BFEF5-D5C1-A54F-84E4-D423175CF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31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A43FB8-9BF2-7E4A-A2A6-4358AC6AFF83}"/>
              </a:ext>
            </a:extLst>
          </p:cNvPr>
          <p:cNvSpPr txBox="1"/>
          <p:nvPr/>
        </p:nvSpPr>
        <p:spPr>
          <a:xfrm>
            <a:off x="714103" y="1663337"/>
            <a:ext cx="1847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E7FA09-052B-6A45-A91A-DAF26C1730E3}"/>
              </a:ext>
            </a:extLst>
          </p:cNvPr>
          <p:cNvSpPr txBox="1"/>
          <p:nvPr/>
        </p:nvSpPr>
        <p:spPr>
          <a:xfrm>
            <a:off x="4203205" y="189655"/>
            <a:ext cx="386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Feature selection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A2790-F9AA-0B4E-9736-50110D49C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7"/>
          <a:stretch/>
        </p:blipFill>
        <p:spPr>
          <a:xfrm>
            <a:off x="1044853" y="1071955"/>
            <a:ext cx="10102293" cy="27334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0FBD2A-2A49-AE41-B991-EECDBC671660}"/>
              </a:ext>
            </a:extLst>
          </p:cNvPr>
          <p:cNvSpPr txBox="1"/>
          <p:nvPr/>
        </p:nvSpPr>
        <p:spPr>
          <a:xfrm>
            <a:off x="3683993" y="835986"/>
            <a:ext cx="490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 OF LOOP -----------&gt; No feedback stabilization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08079-4884-CA4A-944F-AFA5E29CB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18" y="4124595"/>
            <a:ext cx="9947564" cy="2733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2E6FB5-3D94-4548-AB43-27E61934B44B}"/>
              </a:ext>
            </a:extLst>
          </p:cNvPr>
          <p:cNvSpPr txBox="1"/>
          <p:nvPr/>
        </p:nvSpPr>
        <p:spPr>
          <a:xfrm>
            <a:off x="4108443" y="3866458"/>
            <a:ext cx="469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LOOP -----------&gt; Feedback stabilization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A82A9E-4931-B842-9EC7-5C8AE62EE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5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DB5A0E-44E9-F044-AF6C-4DC0947CD633}"/>
              </a:ext>
            </a:extLst>
          </p:cNvPr>
          <p:cNvSpPr txBox="1"/>
          <p:nvPr/>
        </p:nvSpPr>
        <p:spPr>
          <a:xfrm>
            <a:off x="4053613" y="182976"/>
            <a:ext cx="408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Best ML approach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9DAB9-0609-DC4B-AF1D-F0FEEA60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07488"/>
            <a:ext cx="12192000" cy="155360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04C09F4-78C4-AA4A-A6DA-326785128D2F}"/>
              </a:ext>
            </a:extLst>
          </p:cNvPr>
          <p:cNvGrpSpPr/>
          <p:nvPr/>
        </p:nvGrpSpPr>
        <p:grpSpPr>
          <a:xfrm>
            <a:off x="740563" y="829307"/>
            <a:ext cx="10710871" cy="3139321"/>
            <a:chOff x="235974" y="3686809"/>
            <a:chExt cx="10710871" cy="31393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69F063-F5C8-B94B-B7CA-BAFB43D9ADCE}"/>
                </a:ext>
              </a:extLst>
            </p:cNvPr>
            <p:cNvSpPr txBox="1"/>
            <p:nvPr/>
          </p:nvSpPr>
          <p:spPr>
            <a:xfrm>
              <a:off x="235974" y="4056141"/>
              <a:ext cx="6063776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Compared:</a:t>
              </a: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en-US" dirty="0"/>
                <a:t>3 Normalization methods: "None", "minmax", and "</a:t>
              </a:r>
              <a:r>
                <a:rPr lang="en-US" dirty="0" err="1"/>
                <a:t>zscore</a:t>
              </a:r>
              <a:r>
                <a:rPr lang="en-US" dirty="0"/>
                <a:t>”;</a:t>
              </a: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en-US" dirty="0"/>
                <a:t>3 Past history: 15, 60, and 120;</a:t>
              </a: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en-US" dirty="0"/>
                <a:t>2 Learning ate: 0.001 and 0.01.</a:t>
              </a:r>
            </a:p>
            <a:p>
              <a:pPr marL="285750" indent="-285750">
                <a:buFont typeface="Wingdings" pitchFamily="2" charset="2"/>
                <a:buChar char="Ø"/>
              </a:pPr>
              <a:endParaRPr lang="en-US" dirty="0"/>
            </a:p>
            <a:p>
              <a:pPr marL="285750" indent="-285750">
                <a:buFont typeface="Wingdings" pitchFamily="2" charset="2"/>
                <a:buChar char="Ø"/>
              </a:pPr>
              <a:endParaRPr lang="en-US" dirty="0"/>
            </a:p>
            <a:p>
              <a:pPr marL="285750" indent="-285750">
                <a:buFont typeface="Wingdings" pitchFamily="2" charset="2"/>
                <a:buChar char="Ø"/>
              </a:pP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7A7771-8B2D-2F46-8C5D-5BF944FF3672}"/>
                </a:ext>
              </a:extLst>
            </p:cNvPr>
            <p:cNvSpPr txBox="1"/>
            <p:nvPr/>
          </p:nvSpPr>
          <p:spPr>
            <a:xfrm>
              <a:off x="296206" y="5348802"/>
              <a:ext cx="335829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Constant:</a:t>
              </a: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en-US" dirty="0" err="1"/>
                <a:t>batch_size</a:t>
              </a:r>
              <a:r>
                <a:rPr lang="en-US" dirty="0"/>
                <a:t>: 32;</a:t>
              </a: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en-US" dirty="0"/>
                <a:t>epochs: 20;</a:t>
              </a: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en-US" dirty="0" err="1"/>
                <a:t>max_steps_per_epoch</a:t>
              </a:r>
              <a:r>
                <a:rPr lang="en-US" dirty="0"/>
                <a:t>: 10000.</a:t>
              </a:r>
            </a:p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151E07-344D-BE48-854F-714962FBED65}"/>
                </a:ext>
              </a:extLst>
            </p:cNvPr>
            <p:cNvSpPr txBox="1"/>
            <p:nvPr/>
          </p:nvSpPr>
          <p:spPr>
            <a:xfrm>
              <a:off x="7395873" y="3686809"/>
              <a:ext cx="3550972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 dirty="0"/>
                <a:t>ML Approaches:</a:t>
              </a: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en-US" dirty="0"/>
                <a:t>MLP [32, 16, 8]</a:t>
              </a: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en-US" dirty="0"/>
                <a:t>LSTM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/>
                <a:t>layers: 1 and 2</a:t>
              </a: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en-US" dirty="0"/>
                <a:t>CNN [16, 3, 2]</a:t>
              </a: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en-US" dirty="0"/>
                <a:t>RF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max_depth</a:t>
              </a:r>
              <a:r>
                <a:rPr lang="en-US" dirty="0"/>
                <a:t>: 2 and 6;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min_samples_split</a:t>
              </a:r>
              <a:r>
                <a:rPr lang="en-US" dirty="0"/>
                <a:t>: 2 and 6;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min_samples_leaf</a:t>
              </a:r>
              <a:r>
                <a:rPr lang="en-US" dirty="0"/>
                <a:t>: 3 and 7.</a:t>
              </a:r>
            </a:p>
            <a:p>
              <a:pPr marL="285750" indent="-285750">
                <a:buFont typeface="Wingdings" pitchFamily="2" charset="2"/>
                <a:buChar char="Ø"/>
              </a:pPr>
              <a:r>
                <a:rPr lang="en-US" dirty="0"/>
                <a:t>LR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10973E-8DAE-594F-865E-3DD6C74EE7FF}"/>
                </a:ext>
              </a:extLst>
            </p:cNvPr>
            <p:cNvSpPr txBox="1"/>
            <p:nvPr/>
          </p:nvSpPr>
          <p:spPr>
            <a:xfrm>
              <a:off x="1943292" y="3686809"/>
              <a:ext cx="2110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General parameters: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46DA16-A664-5F41-B7CD-46A0FA01BA7D}"/>
              </a:ext>
            </a:extLst>
          </p:cNvPr>
          <p:cNvSpPr txBox="1"/>
          <p:nvPr/>
        </p:nvSpPr>
        <p:spPr>
          <a:xfrm>
            <a:off x="3344708" y="6276951"/>
            <a:ext cx="590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Metrics = | Real(</a:t>
            </a:r>
            <a:r>
              <a:rPr lang="en-US" u="sng" dirty="0" err="1">
                <a:solidFill>
                  <a:srgbClr val="FF0000"/>
                </a:solidFill>
              </a:rPr>
              <a:t>CentroidError</a:t>
            </a:r>
            <a:r>
              <a:rPr lang="en-US" u="sng" dirty="0">
                <a:solidFill>
                  <a:srgbClr val="FF0000"/>
                </a:solidFill>
              </a:rPr>
              <a:t>) -  Predicted(</a:t>
            </a:r>
            <a:r>
              <a:rPr lang="en-US" u="sng" dirty="0" err="1">
                <a:solidFill>
                  <a:srgbClr val="FF0000"/>
                </a:solidFill>
              </a:rPr>
              <a:t>CentroidError</a:t>
            </a:r>
            <a:r>
              <a:rPr lang="en-US" u="sng" dirty="0">
                <a:solidFill>
                  <a:srgbClr val="FF0000"/>
                </a:solidFill>
              </a:rPr>
              <a:t>) |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AB17EA-B7D1-2F47-8485-1E46D2B5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69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DB5A0E-44E9-F044-AF6C-4DC0947CD633}"/>
              </a:ext>
            </a:extLst>
          </p:cNvPr>
          <p:cNvSpPr txBox="1"/>
          <p:nvPr/>
        </p:nvSpPr>
        <p:spPr>
          <a:xfrm>
            <a:off x="5070498" y="132834"/>
            <a:ext cx="1770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693F1F-66DC-1E45-8772-87493B33A63A}"/>
              </a:ext>
            </a:extLst>
          </p:cNvPr>
          <p:cNvGrpSpPr/>
          <p:nvPr/>
        </p:nvGrpSpPr>
        <p:grpSpPr>
          <a:xfrm>
            <a:off x="484078" y="3792970"/>
            <a:ext cx="11190837" cy="3072156"/>
            <a:chOff x="684866" y="3792970"/>
            <a:chExt cx="11190837" cy="307215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90A633-630F-1C4D-81A8-A6AA3F390581}"/>
                </a:ext>
              </a:extLst>
            </p:cNvPr>
            <p:cNvSpPr txBox="1"/>
            <p:nvPr/>
          </p:nvSpPr>
          <p:spPr>
            <a:xfrm>
              <a:off x="4378070" y="3792970"/>
              <a:ext cx="4052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 LOOP -----------&gt; Feedback stabilization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43A89CC-2C16-4742-9490-4AC71015C892}"/>
                </a:ext>
              </a:extLst>
            </p:cNvPr>
            <p:cNvGrpSpPr/>
            <p:nvPr/>
          </p:nvGrpSpPr>
          <p:grpSpPr>
            <a:xfrm>
              <a:off x="684866" y="4114800"/>
              <a:ext cx="11190837" cy="2750326"/>
              <a:chOff x="363059" y="4114800"/>
              <a:chExt cx="11190837" cy="275032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7839961-C5F5-0640-98D9-F0DBDB43D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3059" y="4114800"/>
                <a:ext cx="5146669" cy="27432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0CB8D8D-7330-564F-A13B-A0D0D8174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9729" y="4121926"/>
                <a:ext cx="6044167" cy="2743200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00AF9D9-753F-2E45-9DD2-CDCF76449D59}"/>
              </a:ext>
            </a:extLst>
          </p:cNvPr>
          <p:cNvGrpSpPr/>
          <p:nvPr/>
        </p:nvGrpSpPr>
        <p:grpSpPr>
          <a:xfrm>
            <a:off x="360098" y="653599"/>
            <a:ext cx="11190835" cy="3052846"/>
            <a:chOff x="684867" y="799810"/>
            <a:chExt cx="11190835" cy="305284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B43A64-5490-064C-9DBF-8276E2C3C3C2}"/>
                </a:ext>
              </a:extLst>
            </p:cNvPr>
            <p:cNvSpPr txBox="1"/>
            <p:nvPr/>
          </p:nvSpPr>
          <p:spPr>
            <a:xfrm>
              <a:off x="3953275" y="799810"/>
              <a:ext cx="4901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OUT OF LOOP -----------&gt; No feedback stabilization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9204D7-E40F-EB48-96B6-BAB1FCD43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867" y="1109456"/>
              <a:ext cx="5146669" cy="27432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634F13-7EDD-CD4A-A094-2B4DD3D75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1535" y="1085705"/>
              <a:ext cx="6044167" cy="2743200"/>
            </a:xfrm>
            <a:prstGeom prst="rect">
              <a:avLst/>
            </a:prstGeom>
          </p:spPr>
        </p:pic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FC0276-E292-0944-A1CB-BC22BC0AD2DF}"/>
              </a:ext>
            </a:extLst>
          </p:cNvPr>
          <p:cNvCxnSpPr>
            <a:cxnSpLocks/>
          </p:cNvCxnSpPr>
          <p:nvPr/>
        </p:nvCxnSpPr>
        <p:spPr>
          <a:xfrm>
            <a:off x="684866" y="3792970"/>
            <a:ext cx="111908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C0B29-D46D-104C-9B56-CFFF930E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46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1940</TotalTime>
  <Words>944</Words>
  <Application>Microsoft Macintosh PowerPoint</Application>
  <PresentationFormat>Widescreen</PresentationFormat>
  <Paragraphs>161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GILARDI</dc:creator>
  <cp:lastModifiedBy>ANTONIO GILARDI</cp:lastModifiedBy>
  <cp:revision>21</cp:revision>
  <dcterms:created xsi:type="dcterms:W3CDTF">2021-11-29T20:26:58Z</dcterms:created>
  <dcterms:modified xsi:type="dcterms:W3CDTF">2021-12-10T03:03:50Z</dcterms:modified>
</cp:coreProperties>
</file>